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30"/>
  </p:notesMasterIdLst>
  <p:sldIdLst>
    <p:sldId id="256" r:id="rId3"/>
    <p:sldId id="257" r:id="rId4"/>
    <p:sldId id="258" r:id="rId5"/>
    <p:sldId id="259" r:id="rId6"/>
    <p:sldId id="260" r:id="rId7"/>
    <p:sldId id="261" r:id="rId8"/>
    <p:sldId id="263" r:id="rId9"/>
    <p:sldId id="264" r:id="rId10"/>
    <p:sldId id="265" r:id="rId11"/>
    <p:sldId id="266" r:id="rId12"/>
    <p:sldId id="267" r:id="rId13"/>
    <p:sldId id="275" r:id="rId14"/>
    <p:sldId id="274" r:id="rId15"/>
    <p:sldId id="269" r:id="rId16"/>
    <p:sldId id="271" r:id="rId17"/>
    <p:sldId id="272" r:id="rId18"/>
    <p:sldId id="273" r:id="rId19"/>
    <p:sldId id="288" r:id="rId20"/>
    <p:sldId id="277" r:id="rId21"/>
    <p:sldId id="279" r:id="rId22"/>
    <p:sldId id="280" r:id="rId23"/>
    <p:sldId id="282" r:id="rId24"/>
    <p:sldId id="283" r:id="rId25"/>
    <p:sldId id="285" r:id="rId26"/>
    <p:sldId id="286" r:id="rId27"/>
    <p:sldId id="290" r:id="rId28"/>
    <p:sldId id="289" r:id="rId29"/>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Roboto" panose="02000000000000000000" pitchFamily="2" charset="0"/>
      <p:regular r:id="rId35"/>
      <p:bold r:id="rId36"/>
      <p:italic r:id="rId37"/>
      <p:boldItalic r:id="rId38"/>
    </p:embeddedFont>
    <p:embeddedFont>
      <p:font typeface="Trebuchet MS" panose="020B0603020202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iCiuvz9n3v4HlRQ67OfjLoAiEaj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F5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855" autoAdjust="0"/>
    <p:restoredTop sz="67746" autoAdjust="0"/>
  </p:normalViewPr>
  <p:slideViewPr>
    <p:cSldViewPr snapToGrid="0">
      <p:cViewPr varScale="1">
        <p:scale>
          <a:sx n="32" d="100"/>
          <a:sy n="32" d="100"/>
        </p:scale>
        <p:origin x="52"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3"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b6584572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7" name="Google Shape;227;g1b6584572a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000" b="0" i="0" dirty="0">
                <a:solidFill>
                  <a:srgbClr val="292929"/>
                </a:solidFill>
                <a:effectLst/>
              </a:rPr>
              <a:t>Data Cleaning is one of the important steps in an EDA</a:t>
            </a:r>
            <a:endParaRPr lang="en-US" sz="2000" dirty="0">
              <a:solidFill>
                <a:srgbClr val="292929"/>
              </a:solidFill>
            </a:endParaRPr>
          </a:p>
          <a:p>
            <a:r>
              <a:rPr lang="en-US" sz="2000" dirty="0">
                <a:solidFill>
                  <a:srgbClr val="292929"/>
                </a:solidFill>
              </a:rPr>
              <a:t>H</a:t>
            </a:r>
            <a:r>
              <a:rPr lang="en-US" sz="2000" b="0" i="0" dirty="0">
                <a:solidFill>
                  <a:srgbClr val="292929"/>
                </a:solidFill>
                <a:effectLst/>
              </a:rPr>
              <a:t>andling missing values is part of the Data Cleansing activities</a:t>
            </a:r>
          </a:p>
          <a:p>
            <a:r>
              <a:rPr lang="en-US" sz="2000" b="0" i="0" dirty="0">
                <a:solidFill>
                  <a:srgbClr val="292929"/>
                </a:solidFill>
                <a:effectLst/>
              </a:rPr>
              <a:t>A missing value is a data value that is not captured nor stored in our dataset</a:t>
            </a:r>
          </a:p>
          <a:p>
            <a:r>
              <a:rPr lang="en-US" sz="2000" dirty="0">
                <a:solidFill>
                  <a:srgbClr val="292929"/>
                </a:solidFill>
              </a:rPr>
              <a:t>Missing values datasets</a:t>
            </a:r>
          </a:p>
          <a:p>
            <a:pPr lvl="1"/>
            <a:r>
              <a:rPr lang="en-US" sz="2000" dirty="0">
                <a:solidFill>
                  <a:srgbClr val="292929"/>
                </a:solidFill>
              </a:rPr>
              <a:t>Dataset DF_Beers: ABV:62 missing </a:t>
            </a:r>
            <a:r>
              <a:rPr lang="en-US" sz="2000" dirty="0" err="1">
                <a:solidFill>
                  <a:srgbClr val="292929"/>
                </a:solidFill>
              </a:rPr>
              <a:t>values,IBU</a:t>
            </a:r>
            <a:r>
              <a:rPr lang="en-US" sz="2000" dirty="0">
                <a:solidFill>
                  <a:srgbClr val="292929"/>
                </a:solidFill>
              </a:rPr>
              <a:t>: 1005 missing values</a:t>
            </a:r>
          </a:p>
          <a:p>
            <a:r>
              <a:rPr lang="en-US" sz="2000" dirty="0">
                <a:solidFill>
                  <a:srgbClr val="292929"/>
                </a:solidFill>
              </a:rPr>
              <a:t>Approaches to deal with the missing values in our dataset</a:t>
            </a:r>
          </a:p>
          <a:p>
            <a:pPr lvl="1"/>
            <a:r>
              <a:rPr lang="en-US" sz="2000" dirty="0" err="1">
                <a:solidFill>
                  <a:srgbClr val="292929"/>
                </a:solidFill>
              </a:rPr>
              <a:t>ABV</a:t>
            </a:r>
            <a:r>
              <a:rPr lang="en-US" sz="2000" dirty="0" err="1">
                <a:solidFill>
                  <a:srgbClr val="292929"/>
                </a:solidFill>
                <a:sym typeface="Wingdings" panose="05000000000000000000" pitchFamily="2" charset="2"/>
              </a:rPr>
              <a:t>Replacing</a:t>
            </a:r>
            <a:r>
              <a:rPr lang="en-US" sz="2000" dirty="0">
                <a:solidFill>
                  <a:srgbClr val="292929"/>
                </a:solidFill>
                <a:sym typeface="Wingdings" panose="05000000000000000000" pitchFamily="2" charset="2"/>
              </a:rPr>
              <a:t> missing values using Mean</a:t>
            </a:r>
          </a:p>
          <a:p>
            <a:pPr lvl="1"/>
            <a:r>
              <a:rPr lang="en-US" sz="2000" dirty="0">
                <a:solidFill>
                  <a:srgbClr val="292929"/>
                </a:solidFill>
                <a:sym typeface="Wingdings" panose="05000000000000000000" pitchFamily="2" charset="2"/>
              </a:rPr>
              <a:t>IBUReplacing missing values using KnnImputation</a:t>
            </a:r>
          </a:p>
          <a:p>
            <a:endParaRPr lang="en-US" dirty="0"/>
          </a:p>
        </p:txBody>
      </p:sp>
    </p:spTree>
    <p:extLst>
      <p:ext uri="{BB962C8B-B14F-4D97-AF65-F5344CB8AC3E}">
        <p14:creationId xmlns:p14="http://schemas.microsoft.com/office/powerpoint/2010/main" val="35941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z="1100" b="0" i="0" dirty="0">
                <a:solidFill>
                  <a:srgbClr val="292929"/>
                </a:solidFill>
                <a:effectLst/>
              </a:rPr>
              <a:t>IBU Replacing missing values</a:t>
            </a:r>
          </a:p>
          <a:p>
            <a:r>
              <a:rPr lang="en-US" sz="1100" dirty="0">
                <a:solidFill>
                  <a:srgbClr val="292929"/>
                </a:solidFill>
              </a:rPr>
              <a:t>There are a large number missing observations when it comes to IBU. We need to find a sophisticated method to deal with this problem. If we tried to ignore these observations, that will be a bad idea since we will lose half of the dataset </a:t>
            </a:r>
          </a:p>
          <a:p>
            <a:r>
              <a:rPr lang="en-US" sz="1100" dirty="0">
                <a:solidFill>
                  <a:srgbClr val="292929"/>
                </a:solidFill>
              </a:rPr>
              <a:t>If we try to replace them with the Mean as we did with ABV it will be also a terrible idea. Look at blue plot</a:t>
            </a:r>
          </a:p>
          <a:p>
            <a:r>
              <a:rPr lang="en-US" sz="1100" dirty="0">
                <a:solidFill>
                  <a:srgbClr val="292929"/>
                </a:solidFill>
              </a:rPr>
              <a:t>The idea in </a:t>
            </a:r>
            <a:r>
              <a:rPr lang="en-US" sz="1100" dirty="0" err="1">
                <a:solidFill>
                  <a:srgbClr val="292929"/>
                </a:solidFill>
              </a:rPr>
              <a:t>kNN</a:t>
            </a:r>
            <a:r>
              <a:rPr lang="en-US" sz="1100" dirty="0">
                <a:solidFill>
                  <a:srgbClr val="292929"/>
                </a:solidFill>
              </a:rPr>
              <a:t> methods is to identify ‘k’ samples in the dataset that are similar or close in the space. Then we use these ‘k’ samples to estimate the value of the missing data points</a:t>
            </a:r>
          </a:p>
          <a:p>
            <a:r>
              <a:rPr lang="en-US" sz="1100" dirty="0">
                <a:solidFill>
                  <a:srgbClr val="292929"/>
                </a:solidFill>
              </a:rPr>
              <a:t>It is important that we find a relationship between IBU with another variable in the dataset. We think IBU and ABV are related</a:t>
            </a:r>
          </a:p>
          <a:p>
            <a:r>
              <a:rPr lang="en-US" sz="1100" dirty="0">
                <a:solidFill>
                  <a:srgbClr val="292929"/>
                </a:solidFill>
              </a:rPr>
              <a:t>The final results look very good when we compare the resulting distribution with the original</a:t>
            </a:r>
          </a:p>
          <a:p>
            <a:pPr marL="158750" indent="0">
              <a:buNone/>
            </a:pPr>
            <a:endParaRPr lang="en-US" dirty="0"/>
          </a:p>
        </p:txBody>
      </p:sp>
    </p:spTree>
    <p:extLst>
      <p:ext uri="{BB962C8B-B14F-4D97-AF65-F5344CB8AC3E}">
        <p14:creationId xmlns:p14="http://schemas.microsoft.com/office/powerpoint/2010/main" val="4077298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0f467023f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20f467023f1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0f467023f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3" name="Google Shape;273;g20f467023f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0f467023f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20f467023f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0f467023f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g20f467023f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z="1400" i="0" dirty="0">
                <a:solidFill>
                  <a:srgbClr val="292929"/>
                </a:solidFill>
                <a:effectLst/>
              </a:rPr>
              <a:t>Summary statistics and distribution ABV</a:t>
            </a:r>
          </a:p>
          <a:p>
            <a:r>
              <a:rPr lang="en-US" sz="1100" dirty="0">
                <a:solidFill>
                  <a:srgbClr val="202124"/>
                </a:solidFill>
              </a:rPr>
              <a:t>It seems that the distribution is moderately skewed however, it tends to be normal</a:t>
            </a:r>
            <a:endParaRPr lang="en-US" sz="1100" i="0" dirty="0">
              <a:solidFill>
                <a:srgbClr val="202124"/>
              </a:solidFill>
              <a:effectLst/>
            </a:endParaRPr>
          </a:p>
          <a:p>
            <a:r>
              <a:rPr lang="en-US" sz="1100" b="1" i="0" dirty="0">
                <a:solidFill>
                  <a:srgbClr val="202124"/>
                </a:solidFill>
                <a:effectLst/>
              </a:rPr>
              <a:t>As a general rule of thumb: If skewness is less than -1 or greater than 1</a:t>
            </a:r>
            <a:r>
              <a:rPr lang="en-US" sz="1100" i="0" dirty="0">
                <a:solidFill>
                  <a:srgbClr val="202124"/>
                </a:solidFill>
                <a:effectLst/>
              </a:rPr>
              <a:t>, the distribution is highly skewed. If skewness is between -1 and -0.5 or between 0.5 and 1, the distribution is moderately skewed. If skewness is between -0.5 and 0.5, the distribution is approximately symmetric</a:t>
            </a:r>
          </a:p>
          <a:p>
            <a:r>
              <a:rPr lang="en-US" sz="1100" b="1" i="0" dirty="0">
                <a:solidFill>
                  <a:srgbClr val="000000"/>
                </a:solidFill>
                <a:effectLst/>
              </a:rPr>
              <a:t>The values for asymmetry and kurtosis between -2 and +2</a:t>
            </a:r>
            <a:r>
              <a:rPr lang="en-US" sz="1100" i="0" dirty="0">
                <a:solidFill>
                  <a:srgbClr val="000000"/>
                </a:solidFill>
                <a:effectLst/>
              </a:rPr>
              <a:t> are considered acceptable in order to prove normal univariate distribution (George &amp; Mallery, 2010)</a:t>
            </a:r>
            <a:endParaRPr lang="en-US" sz="1100" i="0" dirty="0">
              <a:solidFill>
                <a:srgbClr val="202124"/>
              </a:solidFill>
              <a:effectLst/>
            </a:endParaRPr>
          </a:p>
          <a:p>
            <a:r>
              <a:rPr lang="en-US" sz="1100" dirty="0">
                <a:solidFill>
                  <a:srgbClr val="202124"/>
                </a:solidFill>
              </a:rPr>
              <a:t>It might seem that it is a moderately a right skewed distribution because what the plot suggests, however the Mean is slightly less than the Median , so we might also think that the data points are normally distributed </a:t>
            </a:r>
            <a:endParaRPr lang="en-US" sz="1100" dirty="0">
              <a:solidFill>
                <a:srgbClr val="333333"/>
              </a:solidFill>
            </a:endParaRPr>
          </a:p>
          <a:p>
            <a:endParaRPr lang="en-US" dirty="0"/>
          </a:p>
        </p:txBody>
      </p:sp>
    </p:spTree>
    <p:extLst>
      <p:ext uri="{BB962C8B-B14F-4D97-AF65-F5344CB8AC3E}">
        <p14:creationId xmlns:p14="http://schemas.microsoft.com/office/powerpoint/2010/main" val="837631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z="1100" b="0" i="0" dirty="0">
                <a:solidFill>
                  <a:srgbClr val="292929"/>
                </a:solidFill>
                <a:effectLst/>
              </a:rPr>
              <a:t>Relationship between IBU and ABV</a:t>
            </a:r>
          </a:p>
          <a:p>
            <a:r>
              <a:rPr lang="en-US" sz="1100" dirty="0">
                <a:solidFill>
                  <a:srgbClr val="292929"/>
                </a:solidFill>
              </a:rPr>
              <a:t>As the data suggests there’s a positive linear relationship between IBU and ABV. As ABV increases so does IBU</a:t>
            </a:r>
          </a:p>
          <a:p>
            <a:r>
              <a:rPr lang="en-US" sz="1100" dirty="0">
                <a:solidFill>
                  <a:srgbClr val="292929"/>
                </a:solidFill>
              </a:rPr>
              <a:t>At the beginning of the document we presented this information from the Budweiser website: </a:t>
            </a:r>
            <a:r>
              <a:rPr lang="en-US" sz="1100" b="1" dirty="0">
                <a:solidFill>
                  <a:srgbClr val="292929"/>
                </a:solidFill>
              </a:rPr>
              <a:t>“</a:t>
            </a:r>
            <a:r>
              <a:rPr lang="en-US" sz="1100" b="1" i="1" dirty="0">
                <a:solidFill>
                  <a:srgbClr val="333333"/>
                </a:solidFill>
              </a:rPr>
              <a:t>When it comes down to it, a Pale Ale should have a nice hop character but medium build, whereas IPAs tend to have higher ABV and IBU”</a:t>
            </a:r>
          </a:p>
          <a:p>
            <a:r>
              <a:rPr lang="en-US" sz="1100" dirty="0">
                <a:solidFill>
                  <a:srgbClr val="333333"/>
                </a:solidFill>
              </a:rPr>
              <a:t>This last statement complements what the data is reflecting. IBU and ABV are proportionally related</a:t>
            </a:r>
          </a:p>
          <a:p>
            <a:r>
              <a:rPr lang="en-US" sz="1100" dirty="0">
                <a:solidFill>
                  <a:srgbClr val="333333"/>
                </a:solidFill>
              </a:rPr>
              <a:t>The correlation coefficient also confirms the linear relationship</a:t>
            </a:r>
          </a:p>
          <a:p>
            <a:endParaRPr lang="en-US" dirty="0"/>
          </a:p>
        </p:txBody>
      </p:sp>
    </p:spTree>
    <p:extLst>
      <p:ext uri="{BB962C8B-B14F-4D97-AF65-F5344CB8AC3E}">
        <p14:creationId xmlns:p14="http://schemas.microsoft.com/office/powerpoint/2010/main" val="1402958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rgbClr val="333333"/>
                </a:solidFill>
              </a:rPr>
              <a:t>As we can see from the image the observations of the IPA beer types have higher level of bitterness and alcohol</a:t>
            </a:r>
          </a:p>
          <a:p>
            <a:r>
              <a:rPr lang="en-US" sz="1100" dirty="0">
                <a:solidFill>
                  <a:srgbClr val="333333"/>
                </a:solidFill>
              </a:rPr>
              <a:t>And the opposite is also true. The ALE Beer Types have less level of IBU and ABV</a:t>
            </a:r>
          </a:p>
          <a:p>
            <a:r>
              <a:rPr lang="en-US" sz="1100" dirty="0">
                <a:solidFill>
                  <a:srgbClr val="333333"/>
                </a:solidFill>
              </a:rPr>
              <a:t>At the beginning of the presentation we also highlighted the differences between ALE and IPA. </a:t>
            </a:r>
          </a:p>
          <a:p>
            <a:r>
              <a:rPr lang="en-US" sz="900" b="0" i="1" dirty="0">
                <a:solidFill>
                  <a:srgbClr val="333333"/>
                </a:solidFill>
                <a:effectLst/>
                <a:latin typeface="Faustina"/>
              </a:rPr>
              <a:t>“Pale ales will usually be between 4.5 – 6.2% ABV, where IPAs will usually sit somewhere between 5 – 7.5% (or more for a double IPA, 7.5 – 10.0%). IPAs may also be slightly more bitter, but there is a wide range here”</a:t>
            </a:r>
            <a:endParaRPr lang="en-US" sz="1100" i="1" dirty="0">
              <a:solidFill>
                <a:srgbClr val="333333"/>
              </a:solidFill>
            </a:endParaRPr>
          </a:p>
          <a:p>
            <a:r>
              <a:rPr lang="en-US" sz="1100" dirty="0">
                <a:solidFill>
                  <a:srgbClr val="333333"/>
                </a:solidFill>
              </a:rPr>
              <a:t>We also can use KNN to verify that this is true </a:t>
            </a:r>
          </a:p>
          <a:p>
            <a:endParaRPr lang="en-US" dirty="0"/>
          </a:p>
        </p:txBody>
      </p:sp>
    </p:spTree>
    <p:extLst>
      <p:ext uri="{BB962C8B-B14F-4D97-AF65-F5344CB8AC3E}">
        <p14:creationId xmlns:p14="http://schemas.microsoft.com/office/powerpoint/2010/main" val="1289041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z="1200" b="0" i="0" dirty="0">
                <a:solidFill>
                  <a:srgbClr val="292929"/>
                </a:solidFill>
                <a:effectLst/>
              </a:rPr>
              <a:t>KNN Results</a:t>
            </a:r>
          </a:p>
          <a:p>
            <a:r>
              <a:rPr lang="en-US" sz="1200" dirty="0">
                <a:solidFill>
                  <a:srgbClr val="292929"/>
                </a:solidFill>
              </a:rPr>
              <a:t>As we can see from the image, the accuracy of KNN is very high, almost 80%. That means there’s a clear difference between IPA beers and the rest</a:t>
            </a:r>
            <a:endParaRPr lang="en-US" sz="1200" dirty="0">
              <a:solidFill>
                <a:srgbClr val="333333"/>
              </a:solidFill>
            </a:endParaRPr>
          </a:p>
          <a:p>
            <a:r>
              <a:rPr lang="en-US" sz="1100" dirty="0">
                <a:solidFill>
                  <a:srgbClr val="292929"/>
                </a:solidFill>
              </a:rPr>
              <a:t>Giving the fact that KNN showed a high accuracy using IBU and ABV, all it means that KNN easily can classify when a beer is IPA or a beer is a Pale . </a:t>
            </a:r>
            <a:r>
              <a:rPr lang="en-US" sz="1100" b="1" dirty="0">
                <a:solidFill>
                  <a:srgbClr val="292929"/>
                </a:solidFill>
              </a:rPr>
              <a:t>In that sense, both group have a clear difference when it comes to the level of bitterness and alcohol, and KNN could easily identified this difference </a:t>
            </a:r>
            <a:endParaRPr lang="en-US" sz="1000" b="1" dirty="0">
              <a:solidFill>
                <a:srgbClr val="292929"/>
              </a:solidFill>
            </a:endParaRPr>
          </a:p>
          <a:p>
            <a:endParaRPr lang="en-US" dirty="0"/>
          </a:p>
        </p:txBody>
      </p:sp>
    </p:spTree>
    <p:extLst>
      <p:ext uri="{BB962C8B-B14F-4D97-AF65-F5344CB8AC3E}">
        <p14:creationId xmlns:p14="http://schemas.microsoft.com/office/powerpoint/2010/main" val="3822761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z="2000" b="1" i="0" dirty="0">
                <a:solidFill>
                  <a:srgbClr val="292929"/>
                </a:solidFill>
                <a:effectLst/>
              </a:rPr>
              <a:t>Comments</a:t>
            </a:r>
          </a:p>
          <a:p>
            <a:r>
              <a:rPr lang="en-US" sz="1600" dirty="0">
                <a:solidFill>
                  <a:srgbClr val="292929"/>
                </a:solidFill>
              </a:rPr>
              <a:t>The map shows the information about the number of beers or SKU by state in the United States</a:t>
            </a:r>
          </a:p>
          <a:p>
            <a:r>
              <a:rPr lang="en-US" sz="1600" dirty="0">
                <a:solidFill>
                  <a:srgbClr val="292929"/>
                </a:solidFill>
              </a:rPr>
              <a:t>There are states with beers than others</a:t>
            </a:r>
          </a:p>
          <a:p>
            <a:r>
              <a:rPr lang="en-US" sz="1600" dirty="0">
                <a:solidFill>
                  <a:srgbClr val="292929"/>
                </a:solidFill>
              </a:rPr>
              <a:t>California has a large number of beers by style 183 and Dakota has only 3 beers by style</a:t>
            </a:r>
          </a:p>
          <a:p>
            <a:r>
              <a:rPr lang="en-US" sz="1600" dirty="0">
                <a:solidFill>
                  <a:srgbClr val="292929"/>
                </a:solidFill>
              </a:rPr>
              <a:t>This data will play an important role in two different areas:</a:t>
            </a:r>
          </a:p>
          <a:p>
            <a:pPr lvl="1"/>
            <a:r>
              <a:rPr lang="en-US" sz="1600" dirty="0">
                <a:solidFill>
                  <a:srgbClr val="292929"/>
                </a:solidFill>
              </a:rPr>
              <a:t>Advertising strategy</a:t>
            </a:r>
          </a:p>
          <a:p>
            <a:pPr lvl="1"/>
            <a:r>
              <a:rPr lang="en-US" sz="1600" dirty="0">
                <a:solidFill>
                  <a:srgbClr val="292929"/>
                </a:solidFill>
              </a:rPr>
              <a:t>Inventory management</a:t>
            </a:r>
          </a:p>
          <a:p>
            <a:r>
              <a:rPr lang="en-US" sz="1600" dirty="0">
                <a:solidFill>
                  <a:srgbClr val="292929"/>
                </a:solidFill>
              </a:rPr>
              <a:t>It is a great idea to invest capital in advertising strategy in states like California and Colorado because of the level of consumption of beer. We don’t have selling information however, we can notice by the wide assortment of California that the demand of beer is really high and more importantly the customers are willing to purchase more style of beers. On the other side, it doesn’t make sense to invest too much money in States like Dakota because it seems that demand of beers is very low.</a:t>
            </a:r>
          </a:p>
          <a:p>
            <a:r>
              <a:rPr lang="en-US" sz="1600" dirty="0">
                <a:solidFill>
                  <a:srgbClr val="292929"/>
                </a:solidFill>
              </a:rPr>
              <a:t>In terms of Inventory Management, it is recommendable to keep a high service level and a good safety stock in states like California or Colorado aiming to provide a great customer service. We have to prevent getting stock out in those states </a:t>
            </a:r>
            <a:endParaRPr lang="en-US" dirty="0"/>
          </a:p>
        </p:txBody>
      </p:sp>
    </p:spTree>
    <p:extLst>
      <p:ext uri="{BB962C8B-B14F-4D97-AF65-F5344CB8AC3E}">
        <p14:creationId xmlns:p14="http://schemas.microsoft.com/office/powerpoint/2010/main" val="2226371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rgbClr val="292929"/>
                </a:solidFill>
              </a:rPr>
              <a:t>The image shows the number of beer by style in each state</a:t>
            </a:r>
          </a:p>
          <a:p>
            <a:r>
              <a:rPr lang="en-US" sz="1100" dirty="0">
                <a:solidFill>
                  <a:srgbClr val="292929"/>
                </a:solidFill>
              </a:rPr>
              <a:t>This plot is very meaningful, because it give us an idea about the most popular beer styles in every state in USA. As a result, the company can focus on these beer styles in the future in order to increase production for these </a:t>
            </a:r>
            <a:r>
              <a:rPr lang="en-US" sz="1100" dirty="0" err="1">
                <a:solidFill>
                  <a:srgbClr val="292929"/>
                </a:solidFill>
              </a:rPr>
              <a:t>skus</a:t>
            </a:r>
            <a:endParaRPr lang="en-US" sz="1100" dirty="0">
              <a:solidFill>
                <a:srgbClr val="292929"/>
              </a:solidFill>
            </a:endParaRPr>
          </a:p>
          <a:p>
            <a:r>
              <a:rPr lang="en-US" sz="1100" dirty="0">
                <a:solidFill>
                  <a:srgbClr val="292929"/>
                </a:solidFill>
              </a:rPr>
              <a:t>Budweiser was the most valued beer brand worldwide in 2021, with a worth of 16.17 billion U.S. dollars. The brand was followed by Heineken in second and Stella Artois, ranked third. Brand value is a bit of nebulous concept and different definitions exist</a:t>
            </a:r>
          </a:p>
          <a:p>
            <a:r>
              <a:rPr lang="en-US" sz="1100" dirty="0">
                <a:solidFill>
                  <a:srgbClr val="292929"/>
                </a:solidFill>
              </a:rPr>
              <a:t>Budweiser is a American-style lager not an American IPA , they can lunch a new beer based on this style</a:t>
            </a:r>
          </a:p>
          <a:p>
            <a:endParaRPr lang="en-US" dirty="0"/>
          </a:p>
        </p:txBody>
      </p:sp>
    </p:spTree>
    <p:extLst>
      <p:ext uri="{BB962C8B-B14F-4D97-AF65-F5344CB8AC3E}">
        <p14:creationId xmlns:p14="http://schemas.microsoft.com/office/powerpoint/2010/main" val="4225928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b6584572ae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7" name="Google Shape;427;g1b6584572ae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177" name="Google Shape;1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183" name="Google Shape;1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0f729a012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198" name="Google Shape;198;g20f729a012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211" name="Google Shape;211;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dd3e48cce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1dd3e48cce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13"/>
          <p:cNvSpPr txBox="1">
            <a:spLocks noGrp="1"/>
          </p:cNvSpPr>
          <p:nvPr>
            <p:ph type="ctrTitle"/>
          </p:nvPr>
        </p:nvSpPr>
        <p:spPr>
          <a:xfrm>
            <a:off x="4009292" y="1028913"/>
            <a:ext cx="766404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Trebuchet MS"/>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13"/>
          <p:cNvSpPr txBox="1">
            <a:spLocks noGrp="1"/>
          </p:cNvSpPr>
          <p:nvPr>
            <p:ph type="subTitle" idx="1"/>
          </p:nvPr>
        </p:nvSpPr>
        <p:spPr>
          <a:xfrm>
            <a:off x="4009292" y="3508588"/>
            <a:ext cx="766404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13"/>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3"/>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3"/>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Trebuchet MS"/>
                <a:ea typeface="Trebuchet MS"/>
                <a:cs typeface="Trebuchet MS"/>
                <a:sym typeface="Trebuchet MS"/>
              </a:defRPr>
            </a:lvl1pPr>
            <a:lvl2pPr marL="0" lvl="1" indent="0" algn="r">
              <a:spcBef>
                <a:spcPts val="0"/>
              </a:spcBef>
              <a:buNone/>
              <a:defRPr sz="1200">
                <a:solidFill>
                  <a:schemeClr val="lt1"/>
                </a:solidFill>
                <a:latin typeface="Trebuchet MS"/>
                <a:ea typeface="Trebuchet MS"/>
                <a:cs typeface="Trebuchet MS"/>
                <a:sym typeface="Trebuchet MS"/>
              </a:defRPr>
            </a:lvl2pPr>
            <a:lvl3pPr marL="0" lvl="2" indent="0" algn="r">
              <a:spcBef>
                <a:spcPts val="0"/>
              </a:spcBef>
              <a:buNone/>
              <a:defRPr sz="1200">
                <a:solidFill>
                  <a:schemeClr val="lt1"/>
                </a:solidFill>
                <a:latin typeface="Trebuchet MS"/>
                <a:ea typeface="Trebuchet MS"/>
                <a:cs typeface="Trebuchet MS"/>
                <a:sym typeface="Trebuchet MS"/>
              </a:defRPr>
            </a:lvl3pPr>
            <a:lvl4pPr marL="0" lvl="3" indent="0" algn="r">
              <a:spcBef>
                <a:spcPts val="0"/>
              </a:spcBef>
              <a:buNone/>
              <a:defRPr sz="1200">
                <a:solidFill>
                  <a:schemeClr val="lt1"/>
                </a:solidFill>
                <a:latin typeface="Trebuchet MS"/>
                <a:ea typeface="Trebuchet MS"/>
                <a:cs typeface="Trebuchet MS"/>
                <a:sym typeface="Trebuchet MS"/>
              </a:defRPr>
            </a:lvl4pPr>
            <a:lvl5pPr marL="0" lvl="4" indent="0" algn="r">
              <a:spcBef>
                <a:spcPts val="0"/>
              </a:spcBef>
              <a:buNone/>
              <a:defRPr sz="1200">
                <a:solidFill>
                  <a:schemeClr val="lt1"/>
                </a:solidFill>
                <a:latin typeface="Trebuchet MS"/>
                <a:ea typeface="Trebuchet MS"/>
                <a:cs typeface="Trebuchet MS"/>
                <a:sym typeface="Trebuchet MS"/>
              </a:defRPr>
            </a:lvl5pPr>
            <a:lvl6pPr marL="0" lvl="5" indent="0" algn="r">
              <a:spcBef>
                <a:spcPts val="0"/>
              </a:spcBef>
              <a:buNone/>
              <a:defRPr sz="1200">
                <a:solidFill>
                  <a:schemeClr val="lt1"/>
                </a:solidFill>
                <a:latin typeface="Trebuchet MS"/>
                <a:ea typeface="Trebuchet MS"/>
                <a:cs typeface="Trebuchet MS"/>
                <a:sym typeface="Trebuchet MS"/>
              </a:defRPr>
            </a:lvl6pPr>
            <a:lvl7pPr marL="0" lvl="6" indent="0" algn="r">
              <a:spcBef>
                <a:spcPts val="0"/>
              </a:spcBef>
              <a:buNone/>
              <a:defRPr sz="1200">
                <a:solidFill>
                  <a:schemeClr val="lt1"/>
                </a:solidFill>
                <a:latin typeface="Trebuchet MS"/>
                <a:ea typeface="Trebuchet MS"/>
                <a:cs typeface="Trebuchet MS"/>
                <a:sym typeface="Trebuchet MS"/>
              </a:defRPr>
            </a:lvl7pPr>
            <a:lvl8pPr marL="0" lvl="7" indent="0" algn="r">
              <a:spcBef>
                <a:spcPts val="0"/>
              </a:spcBef>
              <a:buNone/>
              <a:defRPr sz="1200">
                <a:solidFill>
                  <a:schemeClr val="lt1"/>
                </a:solidFill>
                <a:latin typeface="Trebuchet MS"/>
                <a:ea typeface="Trebuchet MS"/>
                <a:cs typeface="Trebuchet MS"/>
                <a:sym typeface="Trebuchet MS"/>
              </a:defRPr>
            </a:lvl8pPr>
            <a:lvl9pPr marL="0" lvl="8" indent="0" algn="r">
              <a:spcBef>
                <a:spcPts val="0"/>
              </a:spcBef>
              <a:buNone/>
              <a:defRPr sz="1200">
                <a:solidFill>
                  <a:schemeClr val="l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 name="Google Shape;88;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9" name="Google Shape;8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2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5" name="Google Shape;9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8"/>
        <p:cNvGrpSpPr/>
        <p:nvPr/>
      </p:nvGrpSpPr>
      <p:grpSpPr>
        <a:xfrm>
          <a:off x="0" y="0"/>
          <a:ext cx="0" cy="0"/>
          <a:chOff x="0" y="0"/>
          <a:chExt cx="0" cy="0"/>
        </a:xfrm>
      </p:grpSpPr>
      <p:sp>
        <p:nvSpPr>
          <p:cNvPr id="99" name="Google Shape;99;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0" name="Google Shape;100;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5"/>
        <p:cNvGrpSpPr/>
        <p:nvPr/>
      </p:nvGrpSpPr>
      <p:grpSpPr>
        <a:xfrm>
          <a:off x="0" y="0"/>
          <a:ext cx="0" cy="0"/>
          <a:chOff x="0" y="0"/>
          <a:chExt cx="0" cy="0"/>
        </a:xfrm>
      </p:grpSpPr>
      <p:sp>
        <p:nvSpPr>
          <p:cNvPr id="106" name="Google Shape;106;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7" name="Google Shape;107;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8" name="Google Shape;108;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0" name="Google Shape;110;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2" name="Google Shape;11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8"/>
        <p:cNvGrpSpPr/>
        <p:nvPr/>
      </p:nvGrpSpPr>
      <p:grpSpPr>
        <a:xfrm>
          <a:off x="0" y="0"/>
          <a:ext cx="0" cy="0"/>
          <a:chOff x="0" y="0"/>
          <a:chExt cx="0" cy="0"/>
        </a:xfrm>
      </p:grpSpPr>
      <p:sp>
        <p:nvSpPr>
          <p:cNvPr id="119" name="Google Shape;119;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0" name="Google Shape;120;p3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1" name="Google Shape;121;p3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2" name="Google Shape;12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5"/>
        <p:cNvGrpSpPr/>
        <p:nvPr/>
      </p:nvGrpSpPr>
      <p:grpSpPr>
        <a:xfrm>
          <a:off x="0" y="0"/>
          <a:ext cx="0" cy="0"/>
          <a:chOff x="0" y="0"/>
          <a:chExt cx="0" cy="0"/>
        </a:xfrm>
      </p:grpSpPr>
      <p:sp>
        <p:nvSpPr>
          <p:cNvPr id="126" name="Google Shape;126;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7" name="Google Shape;127;p31"/>
          <p:cNvSpPr>
            <a:spLocks noGrp="1"/>
          </p:cNvSpPr>
          <p:nvPr>
            <p:ph type="pic" idx="2"/>
          </p:nvPr>
        </p:nvSpPr>
        <p:spPr>
          <a:xfrm>
            <a:off x="5183188" y="987425"/>
            <a:ext cx="6172200" cy="4873625"/>
          </a:xfrm>
          <a:prstGeom prst="rect">
            <a:avLst/>
          </a:prstGeom>
          <a:noFill/>
          <a:ln>
            <a:noFill/>
          </a:ln>
        </p:spPr>
      </p:sp>
      <p:sp>
        <p:nvSpPr>
          <p:cNvPr id="128" name="Google Shape;128;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9" name="Google Shape;12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2"/>
        <p:cNvGrpSpPr/>
        <p:nvPr/>
      </p:nvGrpSpPr>
      <p:grpSpPr>
        <a:xfrm>
          <a:off x="0" y="0"/>
          <a:ext cx="0" cy="0"/>
          <a:chOff x="0" y="0"/>
          <a:chExt cx="0" cy="0"/>
        </a:xfrm>
      </p:grpSpPr>
      <p:sp>
        <p:nvSpPr>
          <p:cNvPr id="133" name="Google Shape;133;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3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4"/>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E1930"/>
              </a:buClr>
              <a:buSzPts val="44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4"/>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4"/>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4"/>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3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0" name="Google Shape;140;p3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44"/>
        <p:cNvGrpSpPr/>
        <p:nvPr/>
      </p:nvGrpSpPr>
      <p:grpSpPr>
        <a:xfrm>
          <a:off x="0" y="0"/>
          <a:ext cx="0" cy="0"/>
          <a:chOff x="0" y="0"/>
          <a:chExt cx="0" cy="0"/>
        </a:xfrm>
      </p:grpSpPr>
      <p:sp>
        <p:nvSpPr>
          <p:cNvPr id="145" name="Google Shape;145;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6" name="Google Shape;14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18"/>
          <p:cNvSpPr txBox="1">
            <a:spLocks noGrp="1"/>
          </p:cNvSpPr>
          <p:nvPr>
            <p:ph type="title"/>
          </p:nvPr>
        </p:nvSpPr>
        <p:spPr>
          <a:xfrm>
            <a:off x="404943" y="1683613"/>
            <a:ext cx="8251553"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DE1930"/>
              </a:buClr>
              <a:buSzPts val="5400"/>
              <a:buFont typeface="Trebuchet M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8"/>
          <p:cNvSpPr txBox="1">
            <a:spLocks noGrp="1"/>
          </p:cNvSpPr>
          <p:nvPr>
            <p:ph type="body" idx="1"/>
          </p:nvPr>
        </p:nvSpPr>
        <p:spPr>
          <a:xfrm>
            <a:off x="404943" y="4563338"/>
            <a:ext cx="8251553"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18"/>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8"/>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8"/>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19"/>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9"/>
          <p:cNvSpPr txBox="1">
            <a:spLocks noGrp="1"/>
          </p:cNvSpPr>
          <p:nvPr>
            <p:ph type="body" idx="1"/>
          </p:nvPr>
        </p:nvSpPr>
        <p:spPr>
          <a:xfrm>
            <a:off x="404943" y="1873975"/>
            <a:ext cx="420624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9"/>
          <p:cNvSpPr txBox="1">
            <a:spLocks noGrp="1"/>
          </p:cNvSpPr>
          <p:nvPr>
            <p:ph type="body" idx="2"/>
          </p:nvPr>
        </p:nvSpPr>
        <p:spPr>
          <a:xfrm>
            <a:off x="4730926" y="1873975"/>
            <a:ext cx="429768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9"/>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9"/>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9"/>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20"/>
          <p:cNvSpPr txBox="1">
            <a:spLocks noGrp="1"/>
          </p:cNvSpPr>
          <p:nvPr>
            <p:ph type="title"/>
          </p:nvPr>
        </p:nvSpPr>
        <p:spPr>
          <a:xfrm>
            <a:off x="404943" y="299811"/>
            <a:ext cx="8623663"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0"/>
          <p:cNvSpPr txBox="1">
            <a:spLocks noGrp="1"/>
          </p:cNvSpPr>
          <p:nvPr>
            <p:ph type="body" idx="1"/>
          </p:nvPr>
        </p:nvSpPr>
        <p:spPr>
          <a:xfrm>
            <a:off x="404940" y="1615849"/>
            <a:ext cx="438912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0"/>
          <p:cNvSpPr txBox="1">
            <a:spLocks noGrp="1"/>
          </p:cNvSpPr>
          <p:nvPr>
            <p:ph type="body" idx="2"/>
          </p:nvPr>
        </p:nvSpPr>
        <p:spPr>
          <a:xfrm>
            <a:off x="404941" y="2439761"/>
            <a:ext cx="438912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0"/>
          <p:cNvSpPr txBox="1">
            <a:spLocks noGrp="1"/>
          </p:cNvSpPr>
          <p:nvPr>
            <p:ph type="body" idx="3"/>
          </p:nvPr>
        </p:nvSpPr>
        <p:spPr>
          <a:xfrm>
            <a:off x="4911629" y="1615849"/>
            <a:ext cx="411697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0"/>
          <p:cNvSpPr txBox="1">
            <a:spLocks noGrp="1"/>
          </p:cNvSpPr>
          <p:nvPr>
            <p:ph type="body" idx="4"/>
          </p:nvPr>
        </p:nvSpPr>
        <p:spPr>
          <a:xfrm>
            <a:off x="4911629" y="2439761"/>
            <a:ext cx="411697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0"/>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0"/>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0"/>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21"/>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1"/>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1"/>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1"/>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22"/>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2"/>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2"/>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23"/>
          <p:cNvSpPr txBox="1">
            <a:spLocks noGrp="1"/>
          </p:cNvSpPr>
          <p:nvPr>
            <p:ph type="title"/>
          </p:nvPr>
        </p:nvSpPr>
        <p:spPr>
          <a:xfrm>
            <a:off x="404943" y="465138"/>
            <a:ext cx="3099980" cy="16002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3"/>
          <p:cNvSpPr txBox="1">
            <a:spLocks noGrp="1"/>
          </p:cNvSpPr>
          <p:nvPr>
            <p:ph type="body" idx="1"/>
          </p:nvPr>
        </p:nvSpPr>
        <p:spPr>
          <a:xfrm>
            <a:off x="3657594" y="465138"/>
            <a:ext cx="5371011" cy="540385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9" name="Google Shape;59;p23"/>
          <p:cNvSpPr txBox="1">
            <a:spLocks noGrp="1"/>
          </p:cNvSpPr>
          <p:nvPr>
            <p:ph type="body" idx="2"/>
          </p:nvPr>
        </p:nvSpPr>
        <p:spPr>
          <a:xfrm>
            <a:off x="404943" y="2065338"/>
            <a:ext cx="3099980"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23"/>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3"/>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3"/>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24"/>
          <p:cNvSpPr txBox="1">
            <a:spLocks noGrp="1"/>
          </p:cNvSpPr>
          <p:nvPr>
            <p:ph type="title"/>
          </p:nvPr>
        </p:nvSpPr>
        <p:spPr>
          <a:xfrm>
            <a:off x="404944" y="483326"/>
            <a:ext cx="2677886" cy="16002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4"/>
          <p:cNvSpPr>
            <a:spLocks noGrp="1"/>
          </p:cNvSpPr>
          <p:nvPr>
            <p:ph type="pic" idx="2"/>
          </p:nvPr>
        </p:nvSpPr>
        <p:spPr>
          <a:xfrm>
            <a:off x="3218899" y="483326"/>
            <a:ext cx="5809707" cy="5403850"/>
          </a:xfrm>
          <a:prstGeom prst="rect">
            <a:avLst/>
          </a:prstGeom>
          <a:noFill/>
          <a:ln>
            <a:noFill/>
          </a:ln>
        </p:spPr>
      </p:sp>
      <p:sp>
        <p:nvSpPr>
          <p:cNvPr id="66" name="Google Shape;66;p24"/>
          <p:cNvSpPr txBox="1">
            <a:spLocks noGrp="1"/>
          </p:cNvSpPr>
          <p:nvPr>
            <p:ph type="body" idx="1"/>
          </p:nvPr>
        </p:nvSpPr>
        <p:spPr>
          <a:xfrm>
            <a:off x="404944" y="2083526"/>
            <a:ext cx="2677886"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24"/>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4"/>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4"/>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rgbClr val="DE1930"/>
              </a:buClr>
              <a:buSzPts val="4400"/>
              <a:buFont typeface="Trebuchet MS"/>
              <a:buNone/>
              <a:defRPr sz="4400" b="1" i="0" u="none" strike="noStrike" cap="none">
                <a:solidFill>
                  <a:srgbClr val="DE1930"/>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 name="Google Shape;8;p12"/>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9" name="Google Shape;9;p12"/>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0" name="Google Shape;10;p12"/>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88888"/>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88888"/>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88888"/>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88888"/>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88888"/>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88888"/>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88888"/>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88888"/>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pic>
        <p:nvPicPr>
          <p:cNvPr id="11" name="Google Shape;11;p12"/>
          <p:cNvPicPr preferRelativeResize="0"/>
          <p:nvPr/>
        </p:nvPicPr>
        <p:blipFill rotWithShape="1">
          <a:blip r:embed="rId12">
            <a:alphaModFix/>
          </a:blip>
          <a:srcRect/>
          <a:stretch/>
        </p:blipFill>
        <p:spPr>
          <a:xfrm rot="-5400000">
            <a:off x="-610475" y="4914981"/>
            <a:ext cx="896556" cy="324395"/>
          </a:xfrm>
          <a:prstGeom prst="rect">
            <a:avLst/>
          </a:prstGeom>
          <a:noFill/>
          <a:ln>
            <a:noFill/>
          </a:ln>
        </p:spPr>
      </p:pic>
      <p:sp>
        <p:nvSpPr>
          <p:cNvPr id="12" name="Google Shape;12;p12"/>
          <p:cNvSpPr txBox="1"/>
          <p:nvPr/>
        </p:nvSpPr>
        <p:spPr>
          <a:xfrm rot="-5400000">
            <a:off x="-2113768" y="2546065"/>
            <a:ext cx="3888671" cy="27699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200" b="0" i="0" u="none" strike="noStrike" cap="none">
                <a:solidFill>
                  <a:srgbClr val="A5A5A5"/>
                </a:solidFill>
                <a:latin typeface="Trebuchet MS"/>
                <a:ea typeface="Trebuchet MS"/>
                <a:cs typeface="Trebuchet MS"/>
                <a:sym typeface="Trebuchet MS"/>
              </a:rPr>
              <a:t>Find more PowerPoint templates on </a:t>
            </a:r>
            <a:r>
              <a:rPr lang="en-US" sz="1200" b="1" i="0" u="none" strike="noStrike" cap="none">
                <a:solidFill>
                  <a:srgbClr val="A5A5A5"/>
                </a:solidFill>
                <a:latin typeface="Trebuchet MS"/>
                <a:ea typeface="Trebuchet MS"/>
                <a:cs typeface="Trebuchet MS"/>
                <a:sym typeface="Trebuchet MS"/>
              </a:rPr>
              <a:t>prezentr.com</a:t>
            </a:r>
            <a:r>
              <a:rPr lang="en-US" sz="1200" b="0" i="0" u="none" strike="noStrike" cap="none">
                <a:solidFill>
                  <a:srgbClr val="A5A5A5"/>
                </a:solidFill>
                <a:latin typeface="Trebuchet MS"/>
                <a:ea typeface="Trebuchet MS"/>
                <a:cs typeface="Trebuchet MS"/>
                <a:sym typeface="Trebuchet MS"/>
              </a:rPr>
              <a:t>!</a:t>
            </a:r>
            <a:endParaRPr sz="1200">
              <a:solidFill>
                <a:srgbClr val="A5A5A5"/>
              </a:solidFill>
              <a:latin typeface="Trebuchet MS"/>
              <a:ea typeface="Trebuchet MS"/>
              <a:cs typeface="Trebuchet MS"/>
              <a:sym typeface="Trebuchet M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 name="Google Shape;7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4" name="Google Shape;74;p15"/>
          <p:cNvPicPr preferRelativeResize="0"/>
          <p:nvPr/>
        </p:nvPicPr>
        <p:blipFill rotWithShape="1">
          <a:blip r:embed="rId14">
            <a:alphaModFix/>
          </a:blip>
          <a:srcRect/>
          <a:stretch/>
        </p:blipFill>
        <p:spPr>
          <a:xfrm>
            <a:off x="105931" y="6219825"/>
            <a:ext cx="1628775" cy="6381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
          <p:cNvSpPr txBox="1">
            <a:spLocks noGrp="1"/>
          </p:cNvSpPr>
          <p:nvPr>
            <p:ph type="ctrTitle"/>
          </p:nvPr>
        </p:nvSpPr>
        <p:spPr>
          <a:xfrm>
            <a:off x="4009292" y="1028913"/>
            <a:ext cx="7664040" cy="238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lt1"/>
              </a:buClr>
              <a:buSzPct val="100000"/>
              <a:buFont typeface="Trebuchet MS"/>
              <a:buNone/>
            </a:pPr>
            <a:r>
              <a:rPr lang="en-US"/>
              <a:t>EDA Analysis Beer and Breweries Budweiser</a:t>
            </a:r>
            <a:endParaRPr/>
          </a:p>
        </p:txBody>
      </p:sp>
      <p:sp>
        <p:nvSpPr>
          <p:cNvPr id="153" name="Google Shape;153;p1"/>
          <p:cNvSpPr txBox="1">
            <a:spLocks noGrp="1"/>
          </p:cNvSpPr>
          <p:nvPr>
            <p:ph type="subTitle" idx="1"/>
          </p:nvPr>
        </p:nvSpPr>
        <p:spPr>
          <a:xfrm>
            <a:off x="4009292" y="3508588"/>
            <a:ext cx="766404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Presented by: Carlos Estevez and Haitie Liu</a:t>
            </a:r>
            <a:endParaRPr b="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1b6584572ae_0_0"/>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dirty="0">
                <a:solidFill>
                  <a:srgbClr val="DE1930"/>
                </a:solidFill>
                <a:latin typeface="Trebuchet MS"/>
                <a:ea typeface="Trebuchet MS"/>
                <a:cs typeface="Trebuchet MS"/>
                <a:sym typeface="Trebuchet MS"/>
              </a:rPr>
              <a:t>1.The Top Breweries The Big 5</a:t>
            </a:r>
            <a:endParaRPr b="1" dirty="0">
              <a:solidFill>
                <a:srgbClr val="DE1930"/>
              </a:solidFill>
              <a:latin typeface="Trebuchet MS"/>
              <a:ea typeface="Trebuchet MS"/>
              <a:cs typeface="Trebuchet MS"/>
              <a:sym typeface="Trebuchet MS"/>
            </a:endParaRPr>
          </a:p>
          <a:p>
            <a:pPr marL="0" lvl="0" indent="0" algn="l" rtl="0">
              <a:lnSpc>
                <a:spcPct val="90000"/>
              </a:lnSpc>
              <a:spcBef>
                <a:spcPts val="0"/>
              </a:spcBef>
              <a:spcAft>
                <a:spcPts val="0"/>
              </a:spcAft>
              <a:buClr>
                <a:srgbClr val="DE1930"/>
              </a:buClr>
              <a:buSzPts val="4400"/>
              <a:buFont typeface="Trebuchet MS"/>
              <a:buNone/>
            </a:pPr>
            <a:r>
              <a:rPr lang="en-US" b="1" dirty="0">
                <a:solidFill>
                  <a:srgbClr val="DE1930"/>
                </a:solidFill>
                <a:latin typeface="Trebuchet MS"/>
                <a:ea typeface="Trebuchet MS"/>
                <a:cs typeface="Trebuchet MS"/>
                <a:sym typeface="Trebuchet MS"/>
              </a:rPr>
              <a:t>   </a:t>
            </a:r>
            <a:endParaRPr b="1" dirty="0">
              <a:solidFill>
                <a:srgbClr val="DE1930"/>
              </a:solidFill>
              <a:latin typeface="Trebuchet MS"/>
              <a:ea typeface="Trebuchet MS"/>
              <a:cs typeface="Trebuchet MS"/>
              <a:sym typeface="Trebuchet MS"/>
            </a:endParaRPr>
          </a:p>
        </p:txBody>
      </p:sp>
      <p:sp>
        <p:nvSpPr>
          <p:cNvPr id="230" name="Google Shape;230;g1b6584572ae_0_0"/>
          <p:cNvSpPr txBox="1"/>
          <p:nvPr/>
        </p:nvSpPr>
        <p:spPr>
          <a:xfrm>
            <a:off x="7958138" y="897750"/>
            <a:ext cx="4233862" cy="506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000"/>
              </a:spcBef>
              <a:spcAft>
                <a:spcPts val="0"/>
              </a:spcAft>
              <a:buNone/>
            </a:pPr>
            <a:endParaRPr sz="1700" dirty="0">
              <a:solidFill>
                <a:srgbClr val="292929"/>
              </a:solidFill>
              <a:latin typeface="Trebuchet MS"/>
              <a:ea typeface="Trebuchet MS"/>
              <a:cs typeface="Trebuchet MS"/>
              <a:sym typeface="Trebuchet MS"/>
            </a:endParaRPr>
          </a:p>
          <a:p>
            <a:pPr marL="0" marR="0" lvl="0" indent="0" algn="l" rtl="0">
              <a:lnSpc>
                <a:spcPct val="100000"/>
              </a:lnSpc>
              <a:spcBef>
                <a:spcPts val="1000"/>
              </a:spcBef>
              <a:spcAft>
                <a:spcPts val="0"/>
              </a:spcAft>
              <a:buNone/>
            </a:pPr>
            <a:endParaRPr sz="1700" dirty="0">
              <a:solidFill>
                <a:srgbClr val="292929"/>
              </a:solidFill>
              <a:latin typeface="Trebuchet MS"/>
              <a:ea typeface="Trebuchet MS"/>
              <a:cs typeface="Trebuchet MS"/>
              <a:sym typeface="Trebuchet MS"/>
            </a:endParaRPr>
          </a:p>
          <a:p>
            <a:pPr marL="342900" marR="0" lvl="0" indent="-342900" algn="l" rtl="0">
              <a:lnSpc>
                <a:spcPct val="100000"/>
              </a:lnSpc>
              <a:spcBef>
                <a:spcPts val="1000"/>
              </a:spcBef>
              <a:spcAft>
                <a:spcPts val="0"/>
              </a:spcAft>
              <a:buFont typeface="+mj-lt"/>
              <a:buAutoNum type="arabicPeriod"/>
            </a:pPr>
            <a:r>
              <a:rPr lang="en-US" sz="1700" dirty="0">
                <a:solidFill>
                  <a:srgbClr val="262626"/>
                </a:solidFill>
                <a:latin typeface="Trebuchet MS"/>
                <a:ea typeface="Trebuchet MS"/>
                <a:cs typeface="Trebuchet MS"/>
                <a:sym typeface="Trebuchet MS"/>
              </a:rPr>
              <a:t>Oskar Blues Brewery</a:t>
            </a:r>
          </a:p>
          <a:p>
            <a:pPr marL="342900" marR="0" lvl="0" indent="-342900" algn="l" rtl="0">
              <a:lnSpc>
                <a:spcPct val="100000"/>
              </a:lnSpc>
              <a:spcBef>
                <a:spcPts val="1000"/>
              </a:spcBef>
              <a:spcAft>
                <a:spcPts val="0"/>
              </a:spcAft>
              <a:buFont typeface="+mj-lt"/>
              <a:buAutoNum type="arabicPeriod"/>
            </a:pPr>
            <a:r>
              <a:rPr lang="en-US" sz="1700" dirty="0">
                <a:solidFill>
                  <a:srgbClr val="262626"/>
                </a:solidFill>
                <a:latin typeface="Trebuchet MS"/>
                <a:ea typeface="Trebuchet MS"/>
                <a:cs typeface="Trebuchet MS"/>
                <a:sym typeface="Trebuchet MS"/>
              </a:rPr>
              <a:t>Cigar City Brewing Company</a:t>
            </a:r>
          </a:p>
          <a:p>
            <a:pPr marL="342900" marR="0" lvl="0" indent="-342900" algn="l" rtl="0">
              <a:lnSpc>
                <a:spcPct val="100000"/>
              </a:lnSpc>
              <a:spcBef>
                <a:spcPts val="1000"/>
              </a:spcBef>
              <a:spcAft>
                <a:spcPts val="0"/>
              </a:spcAft>
              <a:buFont typeface="+mj-lt"/>
              <a:buAutoNum type="arabicPeriod"/>
            </a:pPr>
            <a:r>
              <a:rPr lang="en-US" sz="1700" dirty="0">
                <a:solidFill>
                  <a:srgbClr val="262626"/>
                </a:solidFill>
                <a:latin typeface="Trebuchet MS"/>
                <a:ea typeface="Trebuchet MS"/>
                <a:cs typeface="Trebuchet MS"/>
                <a:sym typeface="Trebuchet MS"/>
              </a:rPr>
              <a:t>Sun King Brewing Company</a:t>
            </a:r>
          </a:p>
          <a:p>
            <a:pPr marL="342900" marR="0" lvl="0" indent="-342900" algn="l" rtl="0">
              <a:lnSpc>
                <a:spcPct val="100000"/>
              </a:lnSpc>
              <a:spcBef>
                <a:spcPts val="1000"/>
              </a:spcBef>
              <a:spcAft>
                <a:spcPts val="0"/>
              </a:spcAft>
              <a:buFont typeface="+mj-lt"/>
              <a:buAutoNum type="arabicPeriod"/>
            </a:pPr>
            <a:r>
              <a:rPr lang="en-US" sz="1700" dirty="0">
                <a:solidFill>
                  <a:srgbClr val="262626"/>
                </a:solidFill>
                <a:latin typeface="Trebuchet MS"/>
                <a:ea typeface="Trebuchet MS"/>
                <a:cs typeface="Trebuchet MS"/>
                <a:sym typeface="Trebuchet MS"/>
              </a:rPr>
              <a:t>Brewery Vivant</a:t>
            </a:r>
          </a:p>
          <a:p>
            <a:pPr marL="342900" marR="0" lvl="0" indent="-342900" algn="l" rtl="0">
              <a:lnSpc>
                <a:spcPct val="100000"/>
              </a:lnSpc>
              <a:spcBef>
                <a:spcPts val="1000"/>
              </a:spcBef>
              <a:spcAft>
                <a:spcPts val="0"/>
              </a:spcAft>
              <a:buFont typeface="+mj-lt"/>
              <a:buAutoNum type="arabicPeriod"/>
            </a:pPr>
            <a:r>
              <a:rPr lang="en-US" sz="1700" dirty="0">
                <a:solidFill>
                  <a:srgbClr val="262626"/>
                </a:solidFill>
                <a:latin typeface="Trebuchet MS"/>
                <a:ea typeface="Trebuchet MS"/>
                <a:cs typeface="Trebuchet MS"/>
                <a:sym typeface="Trebuchet MS"/>
              </a:rPr>
              <a:t>Sixpoint Craft Ales</a:t>
            </a:r>
            <a:endParaRPr sz="1700" dirty="0">
              <a:solidFill>
                <a:srgbClr val="292929"/>
              </a:solidFill>
              <a:latin typeface="Trebuchet MS"/>
              <a:ea typeface="Trebuchet MS"/>
              <a:cs typeface="Trebuchet MS"/>
              <a:sym typeface="Trebuchet MS"/>
            </a:endParaRPr>
          </a:p>
          <a:p>
            <a:pPr marL="0" marR="0" lvl="0" indent="0" algn="l" rtl="0">
              <a:lnSpc>
                <a:spcPct val="100000"/>
              </a:lnSpc>
              <a:spcBef>
                <a:spcPts val="1000"/>
              </a:spcBef>
              <a:spcAft>
                <a:spcPts val="0"/>
              </a:spcAft>
              <a:buNone/>
            </a:pPr>
            <a:endParaRPr sz="1700" dirty="0">
              <a:solidFill>
                <a:srgbClr val="292929"/>
              </a:solidFill>
              <a:latin typeface="Trebuchet MS"/>
              <a:ea typeface="Trebuchet MS"/>
              <a:cs typeface="Trebuchet MS"/>
              <a:sym typeface="Trebuchet MS"/>
            </a:endParaRPr>
          </a:p>
        </p:txBody>
      </p:sp>
      <p:sp>
        <p:nvSpPr>
          <p:cNvPr id="231" name="Google Shape;231;g1b6584572ae_0_0"/>
          <p:cNvSpPr txBox="1"/>
          <p:nvPr/>
        </p:nvSpPr>
        <p:spPr>
          <a:xfrm>
            <a:off x="2152950" y="6088500"/>
            <a:ext cx="78861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dirty="0">
                <a:latin typeface="Trebuchet MS"/>
                <a:ea typeface="Trebuchet MS"/>
                <a:cs typeface="Trebuchet MS"/>
                <a:sym typeface="Trebuchet MS"/>
              </a:rPr>
              <a:t>If we are planning an acquisition, Brewery Vivant is definitely worth looking at</a:t>
            </a:r>
            <a:endParaRPr sz="1900" b="1" dirty="0">
              <a:latin typeface="Trebuchet MS"/>
              <a:ea typeface="Trebuchet MS"/>
              <a:cs typeface="Trebuchet MS"/>
              <a:sym typeface="Trebuchet MS"/>
            </a:endParaRPr>
          </a:p>
        </p:txBody>
      </p:sp>
      <p:pic>
        <p:nvPicPr>
          <p:cNvPr id="5" name="Picture 4">
            <a:extLst>
              <a:ext uri="{FF2B5EF4-FFF2-40B4-BE49-F238E27FC236}">
                <a16:creationId xmlns:a16="http://schemas.microsoft.com/office/drawing/2014/main" id="{C67AB2A5-4042-DEBA-6771-2E3FA802A5DA}"/>
              </a:ext>
            </a:extLst>
          </p:cNvPr>
          <p:cNvPicPr>
            <a:picLocks noChangeAspect="1"/>
          </p:cNvPicPr>
          <p:nvPr/>
        </p:nvPicPr>
        <p:blipFill>
          <a:blip r:embed="rId3"/>
          <a:stretch>
            <a:fillRect/>
          </a:stretch>
        </p:blipFill>
        <p:spPr>
          <a:xfrm>
            <a:off x="76200" y="1267478"/>
            <a:ext cx="7405687" cy="40046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3.Analysis of missing values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6200" y="1305017"/>
            <a:ext cx="7780739" cy="49241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i="0" dirty="0">
                <a:solidFill>
                  <a:srgbClr val="292929"/>
                </a:solidFill>
                <a:effectLst/>
              </a:rPr>
              <a:t>Data Cleaning is one of the important steps in an EDA</a:t>
            </a:r>
            <a:endParaRPr lang="en-US" sz="2400" dirty="0">
              <a:solidFill>
                <a:srgbClr val="292929"/>
              </a:solidFill>
            </a:endParaRPr>
          </a:p>
          <a:p>
            <a:r>
              <a:rPr lang="en-US" sz="2400" dirty="0">
                <a:solidFill>
                  <a:srgbClr val="292929"/>
                </a:solidFill>
              </a:rPr>
              <a:t>H</a:t>
            </a:r>
            <a:r>
              <a:rPr lang="en-US" sz="2400" b="0" i="0" dirty="0">
                <a:solidFill>
                  <a:srgbClr val="292929"/>
                </a:solidFill>
                <a:effectLst/>
              </a:rPr>
              <a:t>andling missing values is part of the Data Cleansing activities</a:t>
            </a:r>
          </a:p>
          <a:p>
            <a:r>
              <a:rPr lang="en-US" sz="2400" dirty="0">
                <a:solidFill>
                  <a:srgbClr val="292929"/>
                </a:solidFill>
              </a:rPr>
              <a:t>Missing values datasets</a:t>
            </a:r>
          </a:p>
          <a:p>
            <a:pPr lvl="1"/>
            <a:r>
              <a:rPr lang="en-US" dirty="0">
                <a:solidFill>
                  <a:srgbClr val="292929"/>
                </a:solidFill>
              </a:rPr>
              <a:t>Dataset </a:t>
            </a:r>
            <a:r>
              <a:rPr lang="en-US" dirty="0" err="1">
                <a:solidFill>
                  <a:srgbClr val="292929"/>
                </a:solidFill>
              </a:rPr>
              <a:t>DF_Beers</a:t>
            </a:r>
            <a:r>
              <a:rPr lang="en-US" dirty="0">
                <a:solidFill>
                  <a:srgbClr val="292929"/>
                </a:solidFill>
              </a:rPr>
              <a:t>: ABV:62 missing </a:t>
            </a:r>
            <a:r>
              <a:rPr lang="en-US" dirty="0" err="1">
                <a:solidFill>
                  <a:srgbClr val="292929"/>
                </a:solidFill>
              </a:rPr>
              <a:t>values,IBU</a:t>
            </a:r>
            <a:r>
              <a:rPr lang="en-US" dirty="0">
                <a:solidFill>
                  <a:srgbClr val="292929"/>
                </a:solidFill>
              </a:rPr>
              <a:t>: 1005 missing values</a:t>
            </a:r>
          </a:p>
          <a:p>
            <a:r>
              <a:rPr lang="en-US" sz="2400" dirty="0">
                <a:solidFill>
                  <a:srgbClr val="292929"/>
                </a:solidFill>
              </a:rPr>
              <a:t>Approaches to deal with the missing values in our dataset</a:t>
            </a:r>
          </a:p>
          <a:p>
            <a:pPr lvl="1"/>
            <a:r>
              <a:rPr lang="en-US" dirty="0" err="1">
                <a:solidFill>
                  <a:srgbClr val="292929"/>
                </a:solidFill>
              </a:rPr>
              <a:t>ABV</a:t>
            </a:r>
            <a:r>
              <a:rPr lang="en-US" dirty="0" err="1">
                <a:solidFill>
                  <a:srgbClr val="292929"/>
                </a:solidFill>
                <a:sym typeface="Wingdings" panose="05000000000000000000" pitchFamily="2" charset="2"/>
              </a:rPr>
              <a:t>Replacing</a:t>
            </a:r>
            <a:r>
              <a:rPr lang="en-US" dirty="0">
                <a:solidFill>
                  <a:srgbClr val="292929"/>
                </a:solidFill>
                <a:sym typeface="Wingdings" panose="05000000000000000000" pitchFamily="2" charset="2"/>
              </a:rPr>
              <a:t> missing values using Mean</a:t>
            </a:r>
          </a:p>
          <a:p>
            <a:pPr lvl="1"/>
            <a:r>
              <a:rPr lang="en-US" dirty="0">
                <a:solidFill>
                  <a:srgbClr val="292929"/>
                </a:solidFill>
                <a:sym typeface="Wingdings" panose="05000000000000000000" pitchFamily="2" charset="2"/>
              </a:rPr>
              <a:t>IBUReplacing missing values using KnnImputation</a:t>
            </a:r>
          </a:p>
        </p:txBody>
      </p:sp>
      <p:sp>
        <p:nvSpPr>
          <p:cNvPr id="9" name="TextBox 8">
            <a:extLst>
              <a:ext uri="{FF2B5EF4-FFF2-40B4-BE49-F238E27FC236}">
                <a16:creationId xmlns:a16="http://schemas.microsoft.com/office/drawing/2014/main" id="{6BF1EC86-9DAD-D384-ADD6-69F473A32D8D}"/>
              </a:ext>
            </a:extLst>
          </p:cNvPr>
          <p:cNvSpPr txBox="1"/>
          <p:nvPr/>
        </p:nvSpPr>
        <p:spPr>
          <a:xfrm>
            <a:off x="8261520" y="3141394"/>
            <a:ext cx="2759620" cy="369332"/>
          </a:xfrm>
          <a:prstGeom prst="rect">
            <a:avLst/>
          </a:prstGeom>
          <a:noFill/>
        </p:spPr>
        <p:txBody>
          <a:bodyPr wrap="square" rtlCol="0">
            <a:spAutoFit/>
          </a:bodyPr>
          <a:lstStyle/>
          <a:p>
            <a:r>
              <a:rPr lang="en-US" i="1" dirty="0"/>
              <a:t>Image 1: Data Cleansing</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8025513" y="120470"/>
            <a:ext cx="0" cy="666269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870E1E2-7166-607A-7F24-1383C5CAB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110" y="195308"/>
            <a:ext cx="3139439" cy="2953247"/>
          </a:xfrm>
          <a:prstGeom prst="rect">
            <a:avLst/>
          </a:prstGeom>
          <a:ln>
            <a:solidFill>
              <a:schemeClr val="accent1"/>
            </a:solidFill>
          </a:ln>
        </p:spPr>
      </p:pic>
      <p:pic>
        <p:nvPicPr>
          <p:cNvPr id="8" name="Picture 7">
            <a:extLst>
              <a:ext uri="{FF2B5EF4-FFF2-40B4-BE49-F238E27FC236}">
                <a16:creationId xmlns:a16="http://schemas.microsoft.com/office/drawing/2014/main" id="{60628692-EE7E-380C-2138-15BEEE4FDC99}"/>
              </a:ext>
            </a:extLst>
          </p:cNvPr>
          <p:cNvPicPr>
            <a:picLocks noChangeAspect="1"/>
          </p:cNvPicPr>
          <p:nvPr/>
        </p:nvPicPr>
        <p:blipFill>
          <a:blip r:embed="rId4"/>
          <a:stretch>
            <a:fillRect/>
          </a:stretch>
        </p:blipFill>
        <p:spPr>
          <a:xfrm>
            <a:off x="8305110" y="3634132"/>
            <a:ext cx="3199492" cy="2796901"/>
          </a:xfrm>
          <a:prstGeom prst="rect">
            <a:avLst/>
          </a:prstGeom>
          <a:ln>
            <a:solidFill>
              <a:schemeClr val="accent1"/>
            </a:solidFill>
          </a:ln>
        </p:spPr>
      </p:pic>
      <p:sp>
        <p:nvSpPr>
          <p:cNvPr id="11" name="TextBox 10">
            <a:extLst>
              <a:ext uri="{FF2B5EF4-FFF2-40B4-BE49-F238E27FC236}">
                <a16:creationId xmlns:a16="http://schemas.microsoft.com/office/drawing/2014/main" id="{006AEE48-D2B4-18B2-FC6A-3502FF4C2FEC}"/>
              </a:ext>
            </a:extLst>
          </p:cNvPr>
          <p:cNvSpPr txBox="1"/>
          <p:nvPr/>
        </p:nvSpPr>
        <p:spPr>
          <a:xfrm>
            <a:off x="8194088" y="6441130"/>
            <a:ext cx="2759620" cy="307777"/>
          </a:xfrm>
          <a:prstGeom prst="rect">
            <a:avLst/>
          </a:prstGeom>
          <a:noFill/>
        </p:spPr>
        <p:txBody>
          <a:bodyPr wrap="square" rtlCol="0">
            <a:spAutoFit/>
          </a:bodyPr>
          <a:lstStyle/>
          <a:p>
            <a:r>
              <a:rPr lang="en-US" i="1" dirty="0"/>
              <a:t>Image 2: KNN Imputation IBU</a:t>
            </a:r>
          </a:p>
        </p:txBody>
      </p:sp>
    </p:spTree>
    <p:extLst>
      <p:ext uri="{BB962C8B-B14F-4D97-AF65-F5344CB8AC3E}">
        <p14:creationId xmlns:p14="http://schemas.microsoft.com/office/powerpoint/2010/main" val="203675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3.Analysis of missing values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47085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i="0" dirty="0">
                <a:solidFill>
                  <a:srgbClr val="292929"/>
                </a:solidFill>
                <a:effectLst/>
              </a:rPr>
              <a:t>ABV Replacing missing values</a:t>
            </a:r>
          </a:p>
          <a:p>
            <a:r>
              <a:rPr lang="en-US" sz="1800" dirty="0">
                <a:solidFill>
                  <a:srgbClr val="292929"/>
                </a:solidFill>
              </a:rPr>
              <a:t>To tackle missing values for ABV with opted for replacing these missing observation with the arithmetic mean</a:t>
            </a:r>
          </a:p>
          <a:p>
            <a:r>
              <a:rPr lang="en-US" sz="1800" dirty="0">
                <a:solidFill>
                  <a:srgbClr val="292929"/>
                </a:solidFill>
              </a:rPr>
              <a:t>Resulting dataset</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2C0D2AD-F8E4-8404-BF10-0A52B7805A33}"/>
              </a:ext>
            </a:extLst>
          </p:cNvPr>
          <p:cNvPicPr>
            <a:picLocks noChangeAspect="1"/>
          </p:cNvPicPr>
          <p:nvPr/>
        </p:nvPicPr>
        <p:blipFill>
          <a:blip r:embed="rId2"/>
          <a:stretch>
            <a:fillRect/>
          </a:stretch>
        </p:blipFill>
        <p:spPr>
          <a:xfrm>
            <a:off x="740711" y="792194"/>
            <a:ext cx="4922872" cy="3013931"/>
          </a:xfrm>
          <a:prstGeom prst="rect">
            <a:avLst/>
          </a:prstGeom>
        </p:spPr>
      </p:pic>
      <p:pic>
        <p:nvPicPr>
          <p:cNvPr id="9" name="Picture 8">
            <a:extLst>
              <a:ext uri="{FF2B5EF4-FFF2-40B4-BE49-F238E27FC236}">
                <a16:creationId xmlns:a16="http://schemas.microsoft.com/office/drawing/2014/main" id="{EE803D01-D119-9C6D-46A2-1E7F8397E906}"/>
              </a:ext>
            </a:extLst>
          </p:cNvPr>
          <p:cNvPicPr>
            <a:picLocks noChangeAspect="1"/>
          </p:cNvPicPr>
          <p:nvPr/>
        </p:nvPicPr>
        <p:blipFill>
          <a:blip r:embed="rId3"/>
          <a:stretch>
            <a:fillRect/>
          </a:stretch>
        </p:blipFill>
        <p:spPr>
          <a:xfrm>
            <a:off x="933332" y="3808441"/>
            <a:ext cx="4730248" cy="2257365"/>
          </a:xfrm>
          <a:prstGeom prst="rect">
            <a:avLst/>
          </a:prstGeom>
        </p:spPr>
      </p:pic>
      <p:sp>
        <p:nvSpPr>
          <p:cNvPr id="7" name="Arrow: Down 6">
            <a:extLst>
              <a:ext uri="{FF2B5EF4-FFF2-40B4-BE49-F238E27FC236}">
                <a16:creationId xmlns:a16="http://schemas.microsoft.com/office/drawing/2014/main" id="{A8431DFA-9B8F-3858-A2D8-81C9120FF53B}"/>
              </a:ext>
            </a:extLst>
          </p:cNvPr>
          <p:cNvSpPr/>
          <p:nvPr/>
        </p:nvSpPr>
        <p:spPr>
          <a:xfrm>
            <a:off x="4880554" y="2479040"/>
            <a:ext cx="243628" cy="1758776"/>
          </a:xfrm>
          <a:custGeom>
            <a:avLst/>
            <a:gdLst>
              <a:gd name="connsiteX0" fmla="*/ 0 w 243628"/>
              <a:gd name="connsiteY0" fmla="*/ 1636962 h 1758776"/>
              <a:gd name="connsiteX1" fmla="*/ 60907 w 243628"/>
              <a:gd name="connsiteY1" fmla="*/ 1636962 h 1758776"/>
              <a:gd name="connsiteX2" fmla="*/ 60907 w 243628"/>
              <a:gd name="connsiteY2" fmla="*/ 1107678 h 1758776"/>
              <a:gd name="connsiteX3" fmla="*/ 60907 w 243628"/>
              <a:gd name="connsiteY3" fmla="*/ 545654 h 1758776"/>
              <a:gd name="connsiteX4" fmla="*/ 60907 w 243628"/>
              <a:gd name="connsiteY4" fmla="*/ 0 h 1758776"/>
              <a:gd name="connsiteX5" fmla="*/ 182721 w 243628"/>
              <a:gd name="connsiteY5" fmla="*/ 0 h 1758776"/>
              <a:gd name="connsiteX6" fmla="*/ 182721 w 243628"/>
              <a:gd name="connsiteY6" fmla="*/ 545654 h 1758776"/>
              <a:gd name="connsiteX7" fmla="*/ 182721 w 243628"/>
              <a:gd name="connsiteY7" fmla="*/ 1074938 h 1758776"/>
              <a:gd name="connsiteX8" fmla="*/ 182721 w 243628"/>
              <a:gd name="connsiteY8" fmla="*/ 1636962 h 1758776"/>
              <a:gd name="connsiteX9" fmla="*/ 243628 w 243628"/>
              <a:gd name="connsiteY9" fmla="*/ 1636962 h 1758776"/>
              <a:gd name="connsiteX10" fmla="*/ 121814 w 243628"/>
              <a:gd name="connsiteY10" fmla="*/ 1758776 h 1758776"/>
              <a:gd name="connsiteX11" fmla="*/ 0 w 243628"/>
              <a:gd name="connsiteY11" fmla="*/ 1636962 h 17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628" h="1758776" fill="none" extrusionOk="0">
                <a:moveTo>
                  <a:pt x="0" y="1636962"/>
                </a:moveTo>
                <a:cubicBezTo>
                  <a:pt x="22940" y="1636393"/>
                  <a:pt x="34041" y="1635341"/>
                  <a:pt x="60907" y="1636962"/>
                </a:cubicBezTo>
                <a:cubicBezTo>
                  <a:pt x="35571" y="1380805"/>
                  <a:pt x="74150" y="1250512"/>
                  <a:pt x="60907" y="1107678"/>
                </a:cubicBezTo>
                <a:cubicBezTo>
                  <a:pt x="47664" y="964844"/>
                  <a:pt x="54338" y="788068"/>
                  <a:pt x="60907" y="545654"/>
                </a:cubicBezTo>
                <a:cubicBezTo>
                  <a:pt x="67476" y="303240"/>
                  <a:pt x="36113" y="133331"/>
                  <a:pt x="60907" y="0"/>
                </a:cubicBezTo>
                <a:cubicBezTo>
                  <a:pt x="112718" y="-5901"/>
                  <a:pt x="152994" y="1861"/>
                  <a:pt x="182721" y="0"/>
                </a:cubicBezTo>
                <a:cubicBezTo>
                  <a:pt x="199710" y="140016"/>
                  <a:pt x="170912" y="374626"/>
                  <a:pt x="182721" y="545654"/>
                </a:cubicBezTo>
                <a:cubicBezTo>
                  <a:pt x="194530" y="716682"/>
                  <a:pt x="198151" y="848349"/>
                  <a:pt x="182721" y="1074938"/>
                </a:cubicBezTo>
                <a:cubicBezTo>
                  <a:pt x="167291" y="1301527"/>
                  <a:pt x="162174" y="1464781"/>
                  <a:pt x="182721" y="1636962"/>
                </a:cubicBezTo>
                <a:cubicBezTo>
                  <a:pt x="212173" y="1635116"/>
                  <a:pt x="227142" y="1635100"/>
                  <a:pt x="243628" y="1636962"/>
                </a:cubicBezTo>
                <a:cubicBezTo>
                  <a:pt x="216621" y="1668197"/>
                  <a:pt x="175766" y="1709511"/>
                  <a:pt x="121814" y="1758776"/>
                </a:cubicBezTo>
                <a:cubicBezTo>
                  <a:pt x="70034" y="1707983"/>
                  <a:pt x="26044" y="1667244"/>
                  <a:pt x="0" y="1636962"/>
                </a:cubicBezTo>
                <a:close/>
              </a:path>
              <a:path w="243628" h="1758776" stroke="0" extrusionOk="0">
                <a:moveTo>
                  <a:pt x="0" y="1636962"/>
                </a:moveTo>
                <a:cubicBezTo>
                  <a:pt x="14993" y="1634875"/>
                  <a:pt x="38337" y="1639435"/>
                  <a:pt x="60907" y="1636962"/>
                </a:cubicBezTo>
                <a:cubicBezTo>
                  <a:pt x="58432" y="1464827"/>
                  <a:pt x="66071" y="1247694"/>
                  <a:pt x="60907" y="1091308"/>
                </a:cubicBezTo>
                <a:cubicBezTo>
                  <a:pt x="55743" y="934922"/>
                  <a:pt x="72917" y="819957"/>
                  <a:pt x="60907" y="562024"/>
                </a:cubicBezTo>
                <a:cubicBezTo>
                  <a:pt x="48897" y="304091"/>
                  <a:pt x="60016" y="247340"/>
                  <a:pt x="60907" y="0"/>
                </a:cubicBezTo>
                <a:cubicBezTo>
                  <a:pt x="106755" y="3158"/>
                  <a:pt x="147495" y="-636"/>
                  <a:pt x="182721" y="0"/>
                </a:cubicBezTo>
                <a:cubicBezTo>
                  <a:pt x="198826" y="190222"/>
                  <a:pt x="205593" y="286300"/>
                  <a:pt x="182721" y="529284"/>
                </a:cubicBezTo>
                <a:cubicBezTo>
                  <a:pt x="159849" y="772268"/>
                  <a:pt x="195036" y="888538"/>
                  <a:pt x="182721" y="1042199"/>
                </a:cubicBezTo>
                <a:cubicBezTo>
                  <a:pt x="170406" y="1195861"/>
                  <a:pt x="180365" y="1425037"/>
                  <a:pt x="182721" y="1636962"/>
                </a:cubicBezTo>
                <a:cubicBezTo>
                  <a:pt x="208489" y="1637120"/>
                  <a:pt x="219180" y="1635943"/>
                  <a:pt x="243628" y="1636962"/>
                </a:cubicBezTo>
                <a:cubicBezTo>
                  <a:pt x="214749" y="1674235"/>
                  <a:pt x="177592" y="1701446"/>
                  <a:pt x="121814" y="1758776"/>
                </a:cubicBezTo>
                <a:cubicBezTo>
                  <a:pt x="74228" y="1717121"/>
                  <a:pt x="45172" y="1681362"/>
                  <a:pt x="0" y="1636962"/>
                </a:cubicBezTo>
                <a:close/>
              </a:path>
            </a:pathLst>
          </a:custGeom>
          <a:solidFill>
            <a:srgbClr val="92D050">
              <a:alpha val="67000"/>
            </a:srgbClr>
          </a:solidFill>
          <a:ln>
            <a:solidFill>
              <a:schemeClr val="tx1"/>
            </a:solidFill>
            <a:extLst>
              <a:ext uri="{C807C97D-BFC1-408E-A445-0C87EB9F89A2}">
                <ask:lineSketchStyleProps xmlns:ask="http://schemas.microsoft.com/office/drawing/2018/sketchyshapes" sd="2172701006">
                  <a:prstGeom prst="downArrow">
                    <a:avLst/>
                  </a:prstGeom>
                  <ask:type>
                    <ask:lineSketchFreehand/>
                  </ask:type>
                </ask:lineSketchStyleProps>
              </a:ext>
            </a:extLs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Great </a:t>
            </a:r>
          </a:p>
        </p:txBody>
      </p:sp>
    </p:spTree>
    <p:extLst>
      <p:ext uri="{BB962C8B-B14F-4D97-AF65-F5344CB8AC3E}">
        <p14:creationId xmlns:p14="http://schemas.microsoft.com/office/powerpoint/2010/main" val="140932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3.Analysis of missing values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95358"/>
            <a:ext cx="4922872" cy="48341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IBU Analysis Missing values</a:t>
            </a:r>
          </a:p>
          <a:p>
            <a:r>
              <a:rPr lang="en-US" sz="2000" dirty="0">
                <a:solidFill>
                  <a:srgbClr val="292929"/>
                </a:solidFill>
              </a:rPr>
              <a:t>Large number missing values</a:t>
            </a:r>
          </a:p>
          <a:p>
            <a:r>
              <a:rPr lang="en-US" sz="2000" dirty="0">
                <a:solidFill>
                  <a:srgbClr val="292929"/>
                </a:solidFill>
              </a:rPr>
              <a:t>Replacing missing values with the mean is a bad idea</a:t>
            </a:r>
          </a:p>
          <a:p>
            <a:r>
              <a:rPr lang="en-US" sz="2000" dirty="0">
                <a:solidFill>
                  <a:srgbClr val="292929"/>
                </a:solidFill>
              </a:rPr>
              <a:t>Find a sophisticated method to deal with this problem</a:t>
            </a:r>
          </a:p>
          <a:p>
            <a:r>
              <a:rPr lang="en-US" sz="2000" dirty="0">
                <a:solidFill>
                  <a:srgbClr val="292929"/>
                </a:solidFill>
              </a:rPr>
              <a:t>There’s a positive relationship between IBU and ABV</a:t>
            </a:r>
          </a:p>
          <a:p>
            <a:r>
              <a:rPr lang="en-US" sz="2000" dirty="0">
                <a:solidFill>
                  <a:srgbClr val="292929"/>
                </a:solidFill>
              </a:rPr>
              <a:t>KNN imputation method to replace missing values with more plausible values</a:t>
            </a:r>
          </a:p>
          <a:p>
            <a:r>
              <a:rPr lang="en-US" sz="2000" dirty="0">
                <a:solidFill>
                  <a:srgbClr val="292929"/>
                </a:solidFill>
              </a:rPr>
              <a:t>The resulting distribution is very similar to the original</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F98A364-9DAC-4F2A-A3CF-79664DF40CD2}"/>
              </a:ext>
            </a:extLst>
          </p:cNvPr>
          <p:cNvPicPr>
            <a:picLocks noChangeAspect="1"/>
          </p:cNvPicPr>
          <p:nvPr/>
        </p:nvPicPr>
        <p:blipFill>
          <a:blip r:embed="rId3"/>
          <a:stretch>
            <a:fillRect/>
          </a:stretch>
        </p:blipFill>
        <p:spPr>
          <a:xfrm>
            <a:off x="76200" y="966901"/>
            <a:ext cx="3536853" cy="2462099"/>
          </a:xfrm>
          <a:prstGeom prst="rect">
            <a:avLst/>
          </a:prstGeom>
        </p:spPr>
      </p:pic>
      <p:pic>
        <p:nvPicPr>
          <p:cNvPr id="8" name="Picture 7">
            <a:extLst>
              <a:ext uri="{FF2B5EF4-FFF2-40B4-BE49-F238E27FC236}">
                <a16:creationId xmlns:a16="http://schemas.microsoft.com/office/drawing/2014/main" id="{E75632BF-E4AE-27BD-D259-A27D488DD22C}"/>
              </a:ext>
            </a:extLst>
          </p:cNvPr>
          <p:cNvPicPr>
            <a:picLocks noChangeAspect="1"/>
          </p:cNvPicPr>
          <p:nvPr/>
        </p:nvPicPr>
        <p:blipFill>
          <a:blip r:embed="rId4"/>
          <a:stretch>
            <a:fillRect/>
          </a:stretch>
        </p:blipFill>
        <p:spPr>
          <a:xfrm>
            <a:off x="3645730" y="902894"/>
            <a:ext cx="3422583" cy="2462099"/>
          </a:xfrm>
          <a:prstGeom prst="rect">
            <a:avLst/>
          </a:prstGeom>
        </p:spPr>
      </p:pic>
      <p:pic>
        <p:nvPicPr>
          <p:cNvPr id="12" name="Picture 11">
            <a:extLst>
              <a:ext uri="{FF2B5EF4-FFF2-40B4-BE49-F238E27FC236}">
                <a16:creationId xmlns:a16="http://schemas.microsoft.com/office/drawing/2014/main" id="{31C98569-6254-0CC5-15DF-FB427D9F5262}"/>
              </a:ext>
            </a:extLst>
          </p:cNvPr>
          <p:cNvPicPr>
            <a:picLocks noChangeAspect="1"/>
          </p:cNvPicPr>
          <p:nvPr/>
        </p:nvPicPr>
        <p:blipFill>
          <a:blip r:embed="rId5"/>
          <a:stretch>
            <a:fillRect/>
          </a:stretch>
        </p:blipFill>
        <p:spPr>
          <a:xfrm>
            <a:off x="108877" y="3729733"/>
            <a:ext cx="3561373" cy="2462099"/>
          </a:xfrm>
          <a:prstGeom prst="rect">
            <a:avLst/>
          </a:prstGeom>
        </p:spPr>
      </p:pic>
      <p:pic>
        <p:nvPicPr>
          <p:cNvPr id="14" name="Picture 13">
            <a:extLst>
              <a:ext uri="{FF2B5EF4-FFF2-40B4-BE49-F238E27FC236}">
                <a16:creationId xmlns:a16="http://schemas.microsoft.com/office/drawing/2014/main" id="{954A593C-3C33-9C7C-3F1F-1A3FA2A6BC75}"/>
              </a:ext>
            </a:extLst>
          </p:cNvPr>
          <p:cNvPicPr>
            <a:picLocks noChangeAspect="1"/>
          </p:cNvPicPr>
          <p:nvPr/>
        </p:nvPicPr>
        <p:blipFill>
          <a:blip r:embed="rId6"/>
          <a:stretch>
            <a:fillRect/>
          </a:stretch>
        </p:blipFill>
        <p:spPr>
          <a:xfrm>
            <a:off x="3645731" y="3664258"/>
            <a:ext cx="3422582" cy="2782754"/>
          </a:xfrm>
          <a:prstGeom prst="rect">
            <a:avLst/>
          </a:prstGeom>
        </p:spPr>
      </p:pic>
      <p:cxnSp>
        <p:nvCxnSpPr>
          <p:cNvPr id="18" name="Straight Arrow Connector 17">
            <a:extLst>
              <a:ext uri="{FF2B5EF4-FFF2-40B4-BE49-F238E27FC236}">
                <a16:creationId xmlns:a16="http://schemas.microsoft.com/office/drawing/2014/main" id="{9A841C43-0EEA-DD30-0EE2-4C71EDFE707F}"/>
              </a:ext>
            </a:extLst>
          </p:cNvPr>
          <p:cNvCxnSpPr/>
          <p:nvPr/>
        </p:nvCxnSpPr>
        <p:spPr>
          <a:xfrm flipH="1" flipV="1">
            <a:off x="3291840" y="2962656"/>
            <a:ext cx="4142232" cy="3054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D657D4-E6D4-BA12-CAAC-FE7F26B1460A}"/>
              </a:ext>
            </a:extLst>
          </p:cNvPr>
          <p:cNvCxnSpPr/>
          <p:nvPr/>
        </p:nvCxnSpPr>
        <p:spPr>
          <a:xfrm flipH="1" flipV="1">
            <a:off x="3429000" y="5815584"/>
            <a:ext cx="3877322"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463DEF5E-85BA-EE88-FE00-614A42DA64F6}"/>
              </a:ext>
            </a:extLst>
          </p:cNvPr>
          <p:cNvSpPr/>
          <p:nvPr/>
        </p:nvSpPr>
        <p:spPr>
          <a:xfrm>
            <a:off x="2802936" y="1248055"/>
            <a:ext cx="1676400" cy="252076"/>
          </a:xfrm>
          <a:custGeom>
            <a:avLst/>
            <a:gdLst>
              <a:gd name="connsiteX0" fmla="*/ 0 w 1676400"/>
              <a:gd name="connsiteY0" fmla="*/ 63019 h 252076"/>
              <a:gd name="connsiteX1" fmla="*/ 547795 w 1676400"/>
              <a:gd name="connsiteY1" fmla="*/ 63019 h 252076"/>
              <a:gd name="connsiteX2" fmla="*/ 1080086 w 1676400"/>
              <a:gd name="connsiteY2" fmla="*/ 63019 h 252076"/>
              <a:gd name="connsiteX3" fmla="*/ 1550362 w 1676400"/>
              <a:gd name="connsiteY3" fmla="*/ 63019 h 252076"/>
              <a:gd name="connsiteX4" fmla="*/ 1550362 w 1676400"/>
              <a:gd name="connsiteY4" fmla="*/ 0 h 252076"/>
              <a:gd name="connsiteX5" fmla="*/ 1676400 w 1676400"/>
              <a:gd name="connsiteY5" fmla="*/ 126038 h 252076"/>
              <a:gd name="connsiteX6" fmla="*/ 1550362 w 1676400"/>
              <a:gd name="connsiteY6" fmla="*/ 252076 h 252076"/>
              <a:gd name="connsiteX7" fmla="*/ 1550362 w 1676400"/>
              <a:gd name="connsiteY7" fmla="*/ 189057 h 252076"/>
              <a:gd name="connsiteX8" fmla="*/ 1080086 w 1676400"/>
              <a:gd name="connsiteY8" fmla="*/ 189057 h 252076"/>
              <a:gd name="connsiteX9" fmla="*/ 609809 w 1676400"/>
              <a:gd name="connsiteY9" fmla="*/ 189057 h 252076"/>
              <a:gd name="connsiteX10" fmla="*/ 0 w 1676400"/>
              <a:gd name="connsiteY10" fmla="*/ 189057 h 252076"/>
              <a:gd name="connsiteX11" fmla="*/ 0 w 1676400"/>
              <a:gd name="connsiteY11" fmla="*/ 63019 h 25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6400" h="252076" fill="none" extrusionOk="0">
                <a:moveTo>
                  <a:pt x="0" y="63019"/>
                </a:moveTo>
                <a:cubicBezTo>
                  <a:pt x="152063" y="63051"/>
                  <a:pt x="423805" y="57510"/>
                  <a:pt x="547795" y="63019"/>
                </a:cubicBezTo>
                <a:cubicBezTo>
                  <a:pt x="671786" y="68528"/>
                  <a:pt x="911418" y="70419"/>
                  <a:pt x="1080086" y="63019"/>
                </a:cubicBezTo>
                <a:cubicBezTo>
                  <a:pt x="1248754" y="55619"/>
                  <a:pt x="1346049" y="84004"/>
                  <a:pt x="1550362" y="63019"/>
                </a:cubicBezTo>
                <a:cubicBezTo>
                  <a:pt x="1548795" y="45517"/>
                  <a:pt x="1547540" y="23589"/>
                  <a:pt x="1550362" y="0"/>
                </a:cubicBezTo>
                <a:cubicBezTo>
                  <a:pt x="1609135" y="55342"/>
                  <a:pt x="1641150" y="103253"/>
                  <a:pt x="1676400" y="126038"/>
                </a:cubicBezTo>
                <a:cubicBezTo>
                  <a:pt x="1640194" y="159654"/>
                  <a:pt x="1579136" y="218111"/>
                  <a:pt x="1550362" y="252076"/>
                </a:cubicBezTo>
                <a:cubicBezTo>
                  <a:pt x="1548590" y="229436"/>
                  <a:pt x="1551283" y="209302"/>
                  <a:pt x="1550362" y="189057"/>
                </a:cubicBezTo>
                <a:cubicBezTo>
                  <a:pt x="1444710" y="199084"/>
                  <a:pt x="1275483" y="207139"/>
                  <a:pt x="1080086" y="189057"/>
                </a:cubicBezTo>
                <a:cubicBezTo>
                  <a:pt x="884689" y="170975"/>
                  <a:pt x="800003" y="204145"/>
                  <a:pt x="609809" y="189057"/>
                </a:cubicBezTo>
                <a:cubicBezTo>
                  <a:pt x="419615" y="173969"/>
                  <a:pt x="271931" y="197785"/>
                  <a:pt x="0" y="189057"/>
                </a:cubicBezTo>
                <a:cubicBezTo>
                  <a:pt x="716" y="144836"/>
                  <a:pt x="2708" y="125796"/>
                  <a:pt x="0" y="63019"/>
                </a:cubicBezTo>
                <a:close/>
              </a:path>
              <a:path w="1676400" h="252076" stroke="0" extrusionOk="0">
                <a:moveTo>
                  <a:pt x="0" y="63019"/>
                </a:moveTo>
                <a:cubicBezTo>
                  <a:pt x="244987" y="69213"/>
                  <a:pt x="290756" y="80582"/>
                  <a:pt x="501284" y="63019"/>
                </a:cubicBezTo>
                <a:cubicBezTo>
                  <a:pt x="711812" y="45456"/>
                  <a:pt x="831794" y="81040"/>
                  <a:pt x="971560" y="63019"/>
                </a:cubicBezTo>
                <a:cubicBezTo>
                  <a:pt x="1111326" y="44998"/>
                  <a:pt x="1325657" y="89249"/>
                  <a:pt x="1550362" y="63019"/>
                </a:cubicBezTo>
                <a:cubicBezTo>
                  <a:pt x="1549002" y="47679"/>
                  <a:pt x="1550590" y="24433"/>
                  <a:pt x="1550362" y="0"/>
                </a:cubicBezTo>
                <a:cubicBezTo>
                  <a:pt x="1584717" y="45837"/>
                  <a:pt x="1650140" y="91284"/>
                  <a:pt x="1676400" y="126038"/>
                </a:cubicBezTo>
                <a:cubicBezTo>
                  <a:pt x="1626225" y="180572"/>
                  <a:pt x="1601279" y="203475"/>
                  <a:pt x="1550362" y="252076"/>
                </a:cubicBezTo>
                <a:cubicBezTo>
                  <a:pt x="1547397" y="222113"/>
                  <a:pt x="1552861" y="215899"/>
                  <a:pt x="1550362" y="189057"/>
                </a:cubicBezTo>
                <a:cubicBezTo>
                  <a:pt x="1358459" y="212981"/>
                  <a:pt x="1254818" y="175800"/>
                  <a:pt x="1064582" y="189057"/>
                </a:cubicBezTo>
                <a:cubicBezTo>
                  <a:pt x="874346" y="202314"/>
                  <a:pt x="685093" y="206894"/>
                  <a:pt x="547795" y="189057"/>
                </a:cubicBezTo>
                <a:cubicBezTo>
                  <a:pt x="410497" y="171220"/>
                  <a:pt x="218038" y="184836"/>
                  <a:pt x="0" y="189057"/>
                </a:cubicBezTo>
                <a:cubicBezTo>
                  <a:pt x="-5695" y="150370"/>
                  <a:pt x="1154" y="114346"/>
                  <a:pt x="0" y="63019"/>
                </a:cubicBezTo>
                <a:close/>
              </a:path>
            </a:pathLst>
          </a:custGeom>
          <a:solidFill>
            <a:srgbClr val="C00000">
              <a:alpha val="48000"/>
            </a:srgbClr>
          </a:solidFill>
          <a:ln>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t>Bad idea</a:t>
            </a:r>
          </a:p>
        </p:txBody>
      </p:sp>
      <p:sp>
        <p:nvSpPr>
          <p:cNvPr id="11" name="Arrow: Down 10">
            <a:extLst>
              <a:ext uri="{FF2B5EF4-FFF2-40B4-BE49-F238E27FC236}">
                <a16:creationId xmlns:a16="http://schemas.microsoft.com/office/drawing/2014/main" id="{AFDD2BF1-9CB3-E098-71BF-689DCB03B88C}"/>
              </a:ext>
            </a:extLst>
          </p:cNvPr>
          <p:cNvSpPr/>
          <p:nvPr/>
        </p:nvSpPr>
        <p:spPr>
          <a:xfrm>
            <a:off x="3016128" y="2804653"/>
            <a:ext cx="243628" cy="1758776"/>
          </a:xfrm>
          <a:custGeom>
            <a:avLst/>
            <a:gdLst>
              <a:gd name="connsiteX0" fmla="*/ 0 w 243628"/>
              <a:gd name="connsiteY0" fmla="*/ 1636962 h 1758776"/>
              <a:gd name="connsiteX1" fmla="*/ 60907 w 243628"/>
              <a:gd name="connsiteY1" fmla="*/ 1636962 h 1758776"/>
              <a:gd name="connsiteX2" fmla="*/ 60907 w 243628"/>
              <a:gd name="connsiteY2" fmla="*/ 1107678 h 1758776"/>
              <a:gd name="connsiteX3" fmla="*/ 60907 w 243628"/>
              <a:gd name="connsiteY3" fmla="*/ 545654 h 1758776"/>
              <a:gd name="connsiteX4" fmla="*/ 60907 w 243628"/>
              <a:gd name="connsiteY4" fmla="*/ 0 h 1758776"/>
              <a:gd name="connsiteX5" fmla="*/ 182721 w 243628"/>
              <a:gd name="connsiteY5" fmla="*/ 0 h 1758776"/>
              <a:gd name="connsiteX6" fmla="*/ 182721 w 243628"/>
              <a:gd name="connsiteY6" fmla="*/ 545654 h 1758776"/>
              <a:gd name="connsiteX7" fmla="*/ 182721 w 243628"/>
              <a:gd name="connsiteY7" fmla="*/ 1074938 h 1758776"/>
              <a:gd name="connsiteX8" fmla="*/ 182721 w 243628"/>
              <a:gd name="connsiteY8" fmla="*/ 1636962 h 1758776"/>
              <a:gd name="connsiteX9" fmla="*/ 243628 w 243628"/>
              <a:gd name="connsiteY9" fmla="*/ 1636962 h 1758776"/>
              <a:gd name="connsiteX10" fmla="*/ 121814 w 243628"/>
              <a:gd name="connsiteY10" fmla="*/ 1758776 h 1758776"/>
              <a:gd name="connsiteX11" fmla="*/ 0 w 243628"/>
              <a:gd name="connsiteY11" fmla="*/ 1636962 h 17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628" h="1758776" fill="none" extrusionOk="0">
                <a:moveTo>
                  <a:pt x="0" y="1636962"/>
                </a:moveTo>
                <a:cubicBezTo>
                  <a:pt x="22940" y="1636393"/>
                  <a:pt x="34041" y="1635341"/>
                  <a:pt x="60907" y="1636962"/>
                </a:cubicBezTo>
                <a:cubicBezTo>
                  <a:pt x="35571" y="1380805"/>
                  <a:pt x="74150" y="1250512"/>
                  <a:pt x="60907" y="1107678"/>
                </a:cubicBezTo>
                <a:cubicBezTo>
                  <a:pt x="47664" y="964844"/>
                  <a:pt x="54338" y="788068"/>
                  <a:pt x="60907" y="545654"/>
                </a:cubicBezTo>
                <a:cubicBezTo>
                  <a:pt x="67476" y="303240"/>
                  <a:pt x="36113" y="133331"/>
                  <a:pt x="60907" y="0"/>
                </a:cubicBezTo>
                <a:cubicBezTo>
                  <a:pt x="112718" y="-5901"/>
                  <a:pt x="152994" y="1861"/>
                  <a:pt x="182721" y="0"/>
                </a:cubicBezTo>
                <a:cubicBezTo>
                  <a:pt x="199710" y="140016"/>
                  <a:pt x="170912" y="374626"/>
                  <a:pt x="182721" y="545654"/>
                </a:cubicBezTo>
                <a:cubicBezTo>
                  <a:pt x="194530" y="716682"/>
                  <a:pt x="198151" y="848349"/>
                  <a:pt x="182721" y="1074938"/>
                </a:cubicBezTo>
                <a:cubicBezTo>
                  <a:pt x="167291" y="1301527"/>
                  <a:pt x="162174" y="1464781"/>
                  <a:pt x="182721" y="1636962"/>
                </a:cubicBezTo>
                <a:cubicBezTo>
                  <a:pt x="212173" y="1635116"/>
                  <a:pt x="227142" y="1635100"/>
                  <a:pt x="243628" y="1636962"/>
                </a:cubicBezTo>
                <a:cubicBezTo>
                  <a:pt x="216621" y="1668197"/>
                  <a:pt x="175766" y="1709511"/>
                  <a:pt x="121814" y="1758776"/>
                </a:cubicBezTo>
                <a:cubicBezTo>
                  <a:pt x="70034" y="1707983"/>
                  <a:pt x="26044" y="1667244"/>
                  <a:pt x="0" y="1636962"/>
                </a:cubicBezTo>
                <a:close/>
              </a:path>
              <a:path w="243628" h="1758776" stroke="0" extrusionOk="0">
                <a:moveTo>
                  <a:pt x="0" y="1636962"/>
                </a:moveTo>
                <a:cubicBezTo>
                  <a:pt x="14993" y="1634875"/>
                  <a:pt x="38337" y="1639435"/>
                  <a:pt x="60907" y="1636962"/>
                </a:cubicBezTo>
                <a:cubicBezTo>
                  <a:pt x="58432" y="1464827"/>
                  <a:pt x="66071" y="1247694"/>
                  <a:pt x="60907" y="1091308"/>
                </a:cubicBezTo>
                <a:cubicBezTo>
                  <a:pt x="55743" y="934922"/>
                  <a:pt x="72917" y="819957"/>
                  <a:pt x="60907" y="562024"/>
                </a:cubicBezTo>
                <a:cubicBezTo>
                  <a:pt x="48897" y="304091"/>
                  <a:pt x="60016" y="247340"/>
                  <a:pt x="60907" y="0"/>
                </a:cubicBezTo>
                <a:cubicBezTo>
                  <a:pt x="106755" y="3158"/>
                  <a:pt x="147495" y="-636"/>
                  <a:pt x="182721" y="0"/>
                </a:cubicBezTo>
                <a:cubicBezTo>
                  <a:pt x="198826" y="190222"/>
                  <a:pt x="205593" y="286300"/>
                  <a:pt x="182721" y="529284"/>
                </a:cubicBezTo>
                <a:cubicBezTo>
                  <a:pt x="159849" y="772268"/>
                  <a:pt x="195036" y="888538"/>
                  <a:pt x="182721" y="1042199"/>
                </a:cubicBezTo>
                <a:cubicBezTo>
                  <a:pt x="170406" y="1195861"/>
                  <a:pt x="180365" y="1425037"/>
                  <a:pt x="182721" y="1636962"/>
                </a:cubicBezTo>
                <a:cubicBezTo>
                  <a:pt x="208489" y="1637120"/>
                  <a:pt x="219180" y="1635943"/>
                  <a:pt x="243628" y="1636962"/>
                </a:cubicBezTo>
                <a:cubicBezTo>
                  <a:pt x="214749" y="1674235"/>
                  <a:pt x="177592" y="1701446"/>
                  <a:pt x="121814" y="1758776"/>
                </a:cubicBezTo>
                <a:cubicBezTo>
                  <a:pt x="74228" y="1717121"/>
                  <a:pt x="45172" y="1681362"/>
                  <a:pt x="0" y="1636962"/>
                </a:cubicBezTo>
                <a:close/>
              </a:path>
            </a:pathLst>
          </a:custGeom>
          <a:solidFill>
            <a:srgbClr val="92D050">
              <a:alpha val="67000"/>
            </a:srgbClr>
          </a:solidFill>
          <a:ln>
            <a:solidFill>
              <a:schemeClr val="tx1"/>
            </a:solidFill>
            <a:extLst>
              <a:ext uri="{C807C97D-BFC1-408E-A445-0C87EB9F89A2}">
                <ask:lineSketchStyleProps xmlns:ask="http://schemas.microsoft.com/office/drawing/2018/sketchyshapes" sd="2172701006">
                  <a:prstGeom prst="downArrow">
                    <a:avLst/>
                  </a:prstGeom>
                  <ask:type>
                    <ask:lineSketchFreehand/>
                  </ask:type>
                </ask:lineSketchStyleProps>
              </a:ext>
            </a:extLs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Great </a:t>
            </a:r>
          </a:p>
        </p:txBody>
      </p:sp>
    </p:spTree>
    <p:extLst>
      <p:ext uri="{BB962C8B-B14F-4D97-AF65-F5344CB8AC3E}">
        <p14:creationId xmlns:p14="http://schemas.microsoft.com/office/powerpoint/2010/main" val="11032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20f467023f1_0_1"/>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4. Median ABV AND IBU by State</a:t>
            </a:r>
            <a:endParaRPr/>
          </a:p>
        </p:txBody>
      </p:sp>
      <p:sp>
        <p:nvSpPr>
          <p:cNvPr id="260" name="Google Shape;260;g20f467023f1_0_1"/>
          <p:cNvSpPr txBox="1"/>
          <p:nvPr/>
        </p:nvSpPr>
        <p:spPr>
          <a:xfrm>
            <a:off x="7822275" y="1319025"/>
            <a:ext cx="4225800" cy="4938000"/>
          </a:xfrm>
          <a:prstGeom prst="rect">
            <a:avLst/>
          </a:prstGeom>
          <a:noFill/>
          <a:ln>
            <a:noFill/>
          </a:ln>
        </p:spPr>
        <p:txBody>
          <a:bodyPr spcFirstLastPara="1" wrap="square" lIns="91425" tIns="45700" rIns="91425" bIns="45700" anchor="t" anchorCtr="0">
            <a:noAutofit/>
          </a:bodyPr>
          <a:lstStyle/>
          <a:p>
            <a:pPr marL="914400" marR="0" lvl="0" indent="0" algn="l" rtl="0">
              <a:lnSpc>
                <a:spcPct val="90000"/>
              </a:lnSpc>
              <a:spcBef>
                <a:spcPts val="1000"/>
              </a:spcBef>
              <a:spcAft>
                <a:spcPts val="0"/>
              </a:spcAft>
              <a:buNone/>
            </a:pPr>
            <a:endParaRPr sz="1800" dirty="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dirty="0">
                <a:solidFill>
                  <a:srgbClr val="292929"/>
                </a:solidFill>
                <a:latin typeface="Trebuchet MS"/>
                <a:ea typeface="Trebuchet MS"/>
                <a:cs typeface="Trebuchet MS"/>
                <a:sym typeface="Trebuchet MS"/>
              </a:rPr>
              <a:t>KS has the lowest Median IBU, while WV has the highest Median IBU.</a:t>
            </a:r>
            <a:endParaRPr sz="2200" dirty="0">
              <a:solidFill>
                <a:srgbClr val="292929"/>
              </a:solidFill>
              <a:latin typeface="Trebuchet MS"/>
              <a:ea typeface="Trebuchet MS"/>
              <a:cs typeface="Trebuchet MS"/>
              <a:sym typeface="Trebuchet MS"/>
            </a:endParaRPr>
          </a:p>
          <a:p>
            <a:pPr marL="457200" marR="0" lvl="0" indent="0" algn="l" rtl="0">
              <a:lnSpc>
                <a:spcPct val="90000"/>
              </a:lnSpc>
              <a:spcBef>
                <a:spcPts val="1000"/>
              </a:spcBef>
              <a:spcAft>
                <a:spcPts val="0"/>
              </a:spcAft>
              <a:buNone/>
            </a:pPr>
            <a:endParaRPr sz="2200" dirty="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dirty="0">
                <a:solidFill>
                  <a:srgbClr val="292929"/>
                </a:solidFill>
                <a:latin typeface="Trebuchet MS"/>
                <a:ea typeface="Trebuchet MS"/>
                <a:cs typeface="Trebuchet MS"/>
                <a:sym typeface="Trebuchet MS"/>
              </a:rPr>
              <a:t>Utah has the lowest Median ABV, while DC has the highest median ABV.</a:t>
            </a:r>
            <a:endParaRPr sz="2200" dirty="0">
              <a:solidFill>
                <a:srgbClr val="292929"/>
              </a:solidFill>
              <a:latin typeface="Trebuchet MS"/>
              <a:ea typeface="Trebuchet MS"/>
              <a:cs typeface="Trebuchet MS"/>
              <a:sym typeface="Trebuchet MS"/>
            </a:endParaRPr>
          </a:p>
          <a:p>
            <a:pPr marL="457200" marR="0" lvl="0" indent="0" algn="l" rtl="0">
              <a:lnSpc>
                <a:spcPct val="90000"/>
              </a:lnSpc>
              <a:spcBef>
                <a:spcPts val="1000"/>
              </a:spcBef>
              <a:spcAft>
                <a:spcPts val="0"/>
              </a:spcAft>
              <a:buNone/>
            </a:pPr>
            <a:endParaRPr sz="2200" dirty="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dirty="0">
                <a:solidFill>
                  <a:srgbClr val="292929"/>
                </a:solidFill>
                <a:latin typeface="Trebuchet MS"/>
                <a:ea typeface="Trebuchet MS"/>
                <a:cs typeface="Trebuchet MS"/>
                <a:sym typeface="Trebuchet MS"/>
              </a:rPr>
              <a:t>It is interesting that </a:t>
            </a:r>
            <a:r>
              <a:rPr lang="en-US" sz="2250" dirty="0">
                <a:solidFill>
                  <a:srgbClr val="202124"/>
                </a:solidFill>
                <a:highlight>
                  <a:srgbClr val="FFFFFF"/>
                </a:highlight>
                <a:latin typeface="Roboto"/>
                <a:ea typeface="Roboto"/>
                <a:cs typeface="Roboto"/>
                <a:sym typeface="Roboto"/>
              </a:rPr>
              <a:t>West Virginia</a:t>
            </a:r>
            <a:r>
              <a:rPr lang="en-US" sz="2200" dirty="0">
                <a:solidFill>
                  <a:srgbClr val="292929"/>
                </a:solidFill>
                <a:latin typeface="Trebuchet MS"/>
                <a:ea typeface="Trebuchet MS"/>
                <a:cs typeface="Trebuchet MS"/>
                <a:sym typeface="Trebuchet MS"/>
              </a:rPr>
              <a:t> has both the highest IBU and ABV</a:t>
            </a:r>
            <a:endParaRPr sz="2200" dirty="0">
              <a:solidFill>
                <a:srgbClr val="292929"/>
              </a:solidFill>
              <a:latin typeface="Trebuchet MS"/>
              <a:ea typeface="Trebuchet MS"/>
              <a:cs typeface="Trebuchet MS"/>
              <a:sym typeface="Trebuchet MS"/>
            </a:endParaRPr>
          </a:p>
        </p:txBody>
      </p:sp>
      <p:pic>
        <p:nvPicPr>
          <p:cNvPr id="261" name="Google Shape;261;g20f467023f1_0_1"/>
          <p:cNvPicPr preferRelativeResize="0"/>
          <p:nvPr/>
        </p:nvPicPr>
        <p:blipFill>
          <a:blip r:embed="rId3">
            <a:alphaModFix/>
          </a:blip>
          <a:stretch>
            <a:fillRect/>
          </a:stretch>
        </p:blipFill>
        <p:spPr>
          <a:xfrm>
            <a:off x="218450" y="1434800"/>
            <a:ext cx="7603825" cy="4692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20f467023f1_0_8"/>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5. Top 5 ABV Beer In Each State</a:t>
            </a:r>
            <a:endParaRPr/>
          </a:p>
        </p:txBody>
      </p:sp>
      <p:sp>
        <p:nvSpPr>
          <p:cNvPr id="276" name="Google Shape;276;g20f467023f1_0_8"/>
          <p:cNvSpPr txBox="1"/>
          <p:nvPr/>
        </p:nvSpPr>
        <p:spPr>
          <a:xfrm>
            <a:off x="7314500" y="1434792"/>
            <a:ext cx="4589237" cy="492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solidFill>
                  <a:schemeClr val="dk1"/>
                </a:solidFill>
                <a:highlight>
                  <a:srgbClr val="FFFFFF"/>
                </a:highlight>
                <a:latin typeface="Trebuchet MS"/>
                <a:ea typeface="Trebuchet MS"/>
                <a:cs typeface="Trebuchet MS"/>
                <a:sym typeface="Trebuchet MS"/>
              </a:rPr>
              <a:t>1.Lee Hill Series Vol. 5 - Belgian Style </a:t>
            </a:r>
            <a:r>
              <a:rPr lang="en-US" b="1" dirty="0" err="1">
                <a:solidFill>
                  <a:schemeClr val="dk1"/>
                </a:solidFill>
                <a:highlight>
                  <a:srgbClr val="FFFFFF"/>
                </a:highlight>
                <a:latin typeface="Trebuchet MS"/>
                <a:ea typeface="Trebuchet MS"/>
                <a:cs typeface="Trebuchet MS"/>
                <a:sym typeface="Trebuchet MS"/>
              </a:rPr>
              <a:t>Quadrupel</a:t>
            </a:r>
            <a:r>
              <a:rPr lang="en-US" b="1" dirty="0">
                <a:solidFill>
                  <a:schemeClr val="dk1"/>
                </a:solidFill>
                <a:highlight>
                  <a:srgbClr val="FFFFFF"/>
                </a:highlight>
                <a:latin typeface="Trebuchet MS"/>
                <a:ea typeface="Trebuchet MS"/>
                <a:cs typeface="Trebuchet MS"/>
                <a:sym typeface="Trebuchet MS"/>
              </a:rPr>
              <a:t> Ale</a:t>
            </a:r>
            <a:endParaRPr b="1"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highlight>
                  <a:srgbClr val="FFFFFF"/>
                </a:highlight>
                <a:latin typeface="Trebuchet MS"/>
                <a:ea typeface="Trebuchet MS"/>
                <a:cs typeface="Trebuchet MS"/>
                <a:sym typeface="Trebuchet MS"/>
              </a:rPr>
              <a:t>From </a:t>
            </a:r>
            <a:r>
              <a:rPr lang="en-US" dirty="0" err="1">
                <a:solidFill>
                  <a:schemeClr val="dk1"/>
                </a:solidFill>
                <a:highlight>
                  <a:srgbClr val="FFFFFF"/>
                </a:highlight>
                <a:latin typeface="Trebuchet MS"/>
                <a:ea typeface="Trebuchet MS"/>
                <a:cs typeface="Trebuchet MS"/>
                <a:sym typeface="Trebuchet MS"/>
              </a:rPr>
              <a:t>Boulder,Colorado</a:t>
            </a:r>
            <a:endParaRPr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highlight>
                  <a:srgbClr val="FFFFFF"/>
                </a:highlight>
                <a:latin typeface="Trebuchet MS"/>
                <a:ea typeface="Trebuchet MS"/>
                <a:cs typeface="Trebuchet MS"/>
                <a:sym typeface="Trebuchet MS"/>
              </a:rPr>
              <a:t>ABV:0.128</a:t>
            </a:r>
            <a:endParaRPr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US" b="1" dirty="0">
                <a:solidFill>
                  <a:schemeClr val="dk1"/>
                </a:solidFill>
                <a:highlight>
                  <a:srgbClr val="FFFFFF"/>
                </a:highlight>
                <a:latin typeface="Trebuchet MS"/>
                <a:ea typeface="Trebuchet MS"/>
                <a:cs typeface="Trebuchet MS"/>
                <a:sym typeface="Trebuchet MS"/>
              </a:rPr>
              <a:t>2.  </a:t>
            </a:r>
            <a:r>
              <a:rPr lang="en-US" b="1" dirty="0">
                <a:solidFill>
                  <a:schemeClr val="dk1"/>
                </a:solidFill>
                <a:latin typeface="Trebuchet MS"/>
                <a:ea typeface="Trebuchet MS"/>
                <a:cs typeface="Trebuchet MS"/>
                <a:sym typeface="Trebuchet MS"/>
              </a:rPr>
              <a:t>London Balling</a:t>
            </a:r>
            <a:endParaRPr b="1" dirty="0">
              <a:solidFill>
                <a:schemeClr val="dk1"/>
              </a:solidFill>
              <a:latin typeface="Trebuchet MS"/>
              <a:ea typeface="Trebuchet MS"/>
              <a:cs typeface="Trebuchet MS"/>
              <a:sym typeface="Trebuchet MS"/>
            </a:endParaRPr>
          </a:p>
          <a:p>
            <a:pPr marL="457200" lvl="0"/>
            <a:r>
              <a:rPr lang="en-US" dirty="0" err="1">
                <a:solidFill>
                  <a:schemeClr val="dk1"/>
                </a:solidFill>
                <a:latin typeface="Trebuchet MS"/>
                <a:ea typeface="Trebuchet MS"/>
                <a:cs typeface="Trebuchet MS"/>
                <a:sym typeface="Trebuchet MS"/>
              </a:rPr>
              <a:t>From:</a:t>
            </a:r>
            <a:r>
              <a:rPr lang="en-US" dirty="0" err="1"/>
              <a:t>Louisville</a:t>
            </a:r>
            <a:r>
              <a:rPr lang="en-US" dirty="0" err="1">
                <a:solidFill>
                  <a:schemeClr val="dk1"/>
                </a:solidFill>
                <a:latin typeface="Trebuchet MS"/>
                <a:ea typeface="Trebuchet MS"/>
                <a:cs typeface="Trebuchet MS"/>
                <a:sym typeface="Trebuchet MS"/>
              </a:rPr>
              <a:t>,</a:t>
            </a:r>
            <a:r>
              <a:rPr lang="en-US" dirty="0" err="1">
                <a:solidFill>
                  <a:schemeClr val="dk1"/>
                </a:solidFill>
                <a:highlight>
                  <a:srgbClr val="FFFFFF"/>
                </a:highlight>
                <a:latin typeface="Trebuchet MS"/>
                <a:ea typeface="Trebuchet MS"/>
                <a:cs typeface="Trebuchet MS"/>
                <a:sym typeface="Trebuchet MS"/>
              </a:rPr>
              <a:t>Kentucky</a:t>
            </a:r>
            <a:endParaRPr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latin typeface="Trebuchet MS"/>
                <a:ea typeface="Trebuchet MS"/>
                <a:cs typeface="Trebuchet MS"/>
                <a:sym typeface="Trebuchet MS"/>
              </a:rPr>
              <a:t>ABV:0.125</a:t>
            </a:r>
            <a:endParaRPr dirty="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dirty="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b="1" dirty="0">
                <a:solidFill>
                  <a:schemeClr val="dk1"/>
                </a:solidFill>
                <a:latin typeface="Trebuchet MS"/>
                <a:ea typeface="Trebuchet MS"/>
                <a:cs typeface="Trebuchet MS"/>
                <a:sym typeface="Trebuchet MS"/>
              </a:rPr>
              <a:t>3. </a:t>
            </a:r>
            <a:r>
              <a:rPr lang="en-US" b="1" dirty="0" err="1">
                <a:solidFill>
                  <a:schemeClr val="dk1"/>
                </a:solidFill>
                <a:highlight>
                  <a:srgbClr val="FFFFFF"/>
                </a:highlight>
                <a:latin typeface="Trebuchet MS"/>
                <a:ea typeface="Trebuchet MS"/>
                <a:cs typeface="Trebuchet MS"/>
                <a:sym typeface="Trebuchet MS"/>
              </a:rPr>
              <a:t>Csar</a:t>
            </a:r>
            <a:endParaRPr b="1" dirty="0">
              <a:solidFill>
                <a:schemeClr val="dk1"/>
              </a:solidFill>
              <a:highlight>
                <a:srgbClr val="FFFFFF"/>
              </a:highlight>
              <a:latin typeface="Trebuchet MS"/>
              <a:ea typeface="Trebuchet MS"/>
              <a:cs typeface="Trebuchet MS"/>
              <a:sym typeface="Trebuchet MS"/>
            </a:endParaRPr>
          </a:p>
          <a:p>
            <a:pPr marL="457200" lvl="0"/>
            <a:r>
              <a:rPr lang="en-US" dirty="0">
                <a:solidFill>
                  <a:schemeClr val="dk1"/>
                </a:solidFill>
                <a:highlight>
                  <a:srgbClr val="FFFFFF"/>
                </a:highlight>
                <a:latin typeface="Trebuchet MS"/>
                <a:ea typeface="Trebuchet MS"/>
                <a:cs typeface="Trebuchet MS"/>
                <a:sym typeface="Trebuchet MS"/>
              </a:rPr>
              <a:t>From: </a:t>
            </a:r>
            <a:r>
              <a:rPr lang="en-US" dirty="0" err="1">
                <a:highlight>
                  <a:srgbClr val="FFFFFF"/>
                </a:highlight>
              </a:rPr>
              <a:t>Evansville</a:t>
            </a:r>
            <a:r>
              <a:rPr lang="en-US" dirty="0" err="1">
                <a:solidFill>
                  <a:schemeClr val="dk1"/>
                </a:solidFill>
                <a:highlight>
                  <a:srgbClr val="FFFFFF"/>
                </a:highlight>
                <a:latin typeface="Trebuchet MS"/>
                <a:ea typeface="Trebuchet MS"/>
                <a:cs typeface="Trebuchet MS"/>
                <a:sym typeface="Trebuchet MS"/>
              </a:rPr>
              <a:t>,Indiana</a:t>
            </a:r>
            <a:endParaRPr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highlight>
                  <a:srgbClr val="FFFFFF"/>
                </a:highlight>
                <a:latin typeface="Trebuchet MS"/>
                <a:ea typeface="Trebuchet MS"/>
                <a:cs typeface="Trebuchet MS"/>
                <a:sym typeface="Trebuchet MS"/>
              </a:rPr>
              <a:t>AVB:0.120</a:t>
            </a:r>
            <a:endParaRPr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US" b="1" dirty="0">
                <a:solidFill>
                  <a:schemeClr val="dk1"/>
                </a:solidFill>
                <a:highlight>
                  <a:srgbClr val="FFFFFF"/>
                </a:highlight>
                <a:latin typeface="Trebuchet MS"/>
                <a:ea typeface="Trebuchet MS"/>
                <a:cs typeface="Trebuchet MS"/>
                <a:sym typeface="Trebuchet MS"/>
              </a:rPr>
              <a:t>4. </a:t>
            </a:r>
            <a:r>
              <a:rPr lang="en-US" b="1" dirty="0">
                <a:solidFill>
                  <a:schemeClr val="dk1"/>
                </a:solidFill>
                <a:latin typeface="Trebuchet MS"/>
                <a:ea typeface="Trebuchet MS"/>
                <a:cs typeface="Trebuchet MS"/>
                <a:sym typeface="Trebuchet MS"/>
              </a:rPr>
              <a:t>Lee Hill Series Vol. 4 - Manhattan Style Rye Ale</a:t>
            </a:r>
            <a:endParaRPr b="1"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latin typeface="Trebuchet MS"/>
                <a:ea typeface="Trebuchet MS"/>
                <a:cs typeface="Trebuchet MS"/>
                <a:sym typeface="Trebuchet MS"/>
              </a:rPr>
              <a:t>From: </a:t>
            </a:r>
            <a:r>
              <a:rPr lang="en-US" dirty="0" err="1">
                <a:solidFill>
                  <a:schemeClr val="dk1"/>
                </a:solidFill>
                <a:highlight>
                  <a:srgbClr val="FFFFFF"/>
                </a:highlight>
                <a:latin typeface="Trebuchet MS"/>
                <a:ea typeface="Trebuchet MS"/>
                <a:cs typeface="Trebuchet MS"/>
                <a:sym typeface="Trebuchet MS"/>
              </a:rPr>
              <a:t>Boulder,</a:t>
            </a:r>
            <a:r>
              <a:rPr lang="en-US" dirty="0" err="1">
                <a:solidFill>
                  <a:schemeClr val="dk1"/>
                </a:solidFill>
                <a:latin typeface="Trebuchet MS"/>
                <a:ea typeface="Trebuchet MS"/>
                <a:cs typeface="Trebuchet MS"/>
                <a:sym typeface="Trebuchet MS"/>
              </a:rPr>
              <a:t>Colorado</a:t>
            </a:r>
            <a:endParaRPr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latin typeface="Trebuchet MS"/>
                <a:ea typeface="Trebuchet MS"/>
                <a:cs typeface="Trebuchet MS"/>
                <a:sym typeface="Trebuchet MS"/>
              </a:rPr>
              <a:t>ABV:0.104</a:t>
            </a:r>
            <a:endParaRPr dirty="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dirty="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b="1" dirty="0">
                <a:solidFill>
                  <a:schemeClr val="dk1"/>
                </a:solidFill>
                <a:latin typeface="Trebuchet MS"/>
                <a:ea typeface="Trebuchet MS"/>
                <a:cs typeface="Trebuchet MS"/>
                <a:sym typeface="Trebuchet MS"/>
              </a:rPr>
              <a:t>5. 4Beans</a:t>
            </a:r>
            <a:endParaRPr b="1"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latin typeface="Trebuchet MS"/>
                <a:ea typeface="Trebuchet MS"/>
                <a:cs typeface="Trebuchet MS"/>
                <a:sym typeface="Trebuchet MS"/>
              </a:rPr>
              <a:t>From: Brooklyn, New York </a:t>
            </a:r>
            <a:endParaRPr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latin typeface="Trebuchet MS"/>
                <a:ea typeface="Trebuchet MS"/>
                <a:cs typeface="Trebuchet MS"/>
                <a:sym typeface="Trebuchet MS"/>
              </a:rPr>
              <a:t>ABV:</a:t>
            </a:r>
            <a:r>
              <a:rPr lang="en-US" dirty="0">
                <a:solidFill>
                  <a:schemeClr val="dk1"/>
                </a:solidFill>
                <a:highlight>
                  <a:srgbClr val="FFFFFF"/>
                </a:highlight>
                <a:latin typeface="Trebuchet MS"/>
                <a:ea typeface="Trebuchet MS"/>
                <a:cs typeface="Trebuchet MS"/>
                <a:sym typeface="Trebuchet MS"/>
              </a:rPr>
              <a:t>0.100</a:t>
            </a:r>
            <a:endParaRPr dirty="0">
              <a:solidFill>
                <a:schemeClr val="dk1"/>
              </a:solidFill>
              <a:latin typeface="Trebuchet MS"/>
              <a:ea typeface="Trebuchet MS"/>
              <a:cs typeface="Trebuchet MS"/>
              <a:sym typeface="Trebuchet MS"/>
            </a:endParaRPr>
          </a:p>
        </p:txBody>
      </p:sp>
      <p:pic>
        <p:nvPicPr>
          <p:cNvPr id="3" name="Picture 2">
            <a:extLst>
              <a:ext uri="{FF2B5EF4-FFF2-40B4-BE49-F238E27FC236}">
                <a16:creationId xmlns:a16="http://schemas.microsoft.com/office/drawing/2014/main" id="{533306A2-36D5-D402-BF0F-B622FF9CF9D7}"/>
              </a:ext>
            </a:extLst>
          </p:cNvPr>
          <p:cNvPicPr>
            <a:picLocks noChangeAspect="1"/>
          </p:cNvPicPr>
          <p:nvPr/>
        </p:nvPicPr>
        <p:blipFill>
          <a:blip r:embed="rId3"/>
          <a:stretch>
            <a:fillRect/>
          </a:stretch>
        </p:blipFill>
        <p:spPr>
          <a:xfrm>
            <a:off x="288263" y="1132596"/>
            <a:ext cx="6814174" cy="45928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
                                            <p:txEl>
                                              <p:pRg st="0" end="0"/>
                                            </p:txEl>
                                          </p:spTgt>
                                        </p:tgtEl>
                                        <p:attrNameLst>
                                          <p:attrName>style.visibility</p:attrName>
                                        </p:attrNameLst>
                                      </p:cBhvr>
                                      <p:to>
                                        <p:strVal val="visible"/>
                                      </p:to>
                                    </p:set>
                                    <p:animEffect transition="in" filter="fade">
                                      <p:cBhvr>
                                        <p:cTn id="7" dur="500"/>
                                        <p:tgtEl>
                                          <p:spTgt spid="27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6">
                                            <p:txEl>
                                              <p:pRg st="1" end="1"/>
                                            </p:txEl>
                                          </p:spTgt>
                                        </p:tgtEl>
                                        <p:attrNameLst>
                                          <p:attrName>style.visibility</p:attrName>
                                        </p:attrNameLst>
                                      </p:cBhvr>
                                      <p:to>
                                        <p:strVal val="visible"/>
                                      </p:to>
                                    </p:set>
                                    <p:animEffect transition="in" filter="fade">
                                      <p:cBhvr>
                                        <p:cTn id="10" dur="500"/>
                                        <p:tgtEl>
                                          <p:spTgt spid="27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76">
                                            <p:txEl>
                                              <p:pRg st="2" end="2"/>
                                            </p:txEl>
                                          </p:spTgt>
                                        </p:tgtEl>
                                        <p:attrNameLst>
                                          <p:attrName>style.visibility</p:attrName>
                                        </p:attrNameLst>
                                      </p:cBhvr>
                                      <p:to>
                                        <p:strVal val="visible"/>
                                      </p:to>
                                    </p:set>
                                    <p:animEffect transition="in" filter="fade">
                                      <p:cBhvr>
                                        <p:cTn id="13" dur="500"/>
                                        <p:tgtEl>
                                          <p:spTgt spid="27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6">
                                            <p:txEl>
                                              <p:pRg st="4" end="4"/>
                                            </p:txEl>
                                          </p:spTgt>
                                        </p:tgtEl>
                                        <p:attrNameLst>
                                          <p:attrName>style.visibility</p:attrName>
                                        </p:attrNameLst>
                                      </p:cBhvr>
                                      <p:to>
                                        <p:strVal val="visible"/>
                                      </p:to>
                                    </p:set>
                                    <p:animEffect transition="in" filter="fade">
                                      <p:cBhvr>
                                        <p:cTn id="18" dur="500"/>
                                        <p:tgtEl>
                                          <p:spTgt spid="27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76">
                                            <p:txEl>
                                              <p:pRg st="5" end="5"/>
                                            </p:txEl>
                                          </p:spTgt>
                                        </p:tgtEl>
                                        <p:attrNameLst>
                                          <p:attrName>style.visibility</p:attrName>
                                        </p:attrNameLst>
                                      </p:cBhvr>
                                      <p:to>
                                        <p:strVal val="visible"/>
                                      </p:to>
                                    </p:set>
                                    <p:animEffect transition="in" filter="fade">
                                      <p:cBhvr>
                                        <p:cTn id="21" dur="500"/>
                                        <p:tgtEl>
                                          <p:spTgt spid="27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76">
                                            <p:txEl>
                                              <p:pRg st="6" end="6"/>
                                            </p:txEl>
                                          </p:spTgt>
                                        </p:tgtEl>
                                        <p:attrNameLst>
                                          <p:attrName>style.visibility</p:attrName>
                                        </p:attrNameLst>
                                      </p:cBhvr>
                                      <p:to>
                                        <p:strVal val="visible"/>
                                      </p:to>
                                    </p:set>
                                    <p:animEffect transition="in" filter="fade">
                                      <p:cBhvr>
                                        <p:cTn id="24" dur="500"/>
                                        <p:tgtEl>
                                          <p:spTgt spid="276">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76">
                                            <p:txEl>
                                              <p:pRg st="8" end="8"/>
                                            </p:txEl>
                                          </p:spTgt>
                                        </p:tgtEl>
                                        <p:attrNameLst>
                                          <p:attrName>style.visibility</p:attrName>
                                        </p:attrNameLst>
                                      </p:cBhvr>
                                      <p:to>
                                        <p:strVal val="visible"/>
                                      </p:to>
                                    </p:set>
                                    <p:animEffect transition="in" filter="fade">
                                      <p:cBhvr>
                                        <p:cTn id="29" dur="500"/>
                                        <p:tgtEl>
                                          <p:spTgt spid="276">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76">
                                            <p:txEl>
                                              <p:pRg st="9" end="9"/>
                                            </p:txEl>
                                          </p:spTgt>
                                        </p:tgtEl>
                                        <p:attrNameLst>
                                          <p:attrName>style.visibility</p:attrName>
                                        </p:attrNameLst>
                                      </p:cBhvr>
                                      <p:to>
                                        <p:strVal val="visible"/>
                                      </p:to>
                                    </p:set>
                                    <p:animEffect transition="in" filter="fade">
                                      <p:cBhvr>
                                        <p:cTn id="32" dur="500"/>
                                        <p:tgtEl>
                                          <p:spTgt spid="276">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76">
                                            <p:txEl>
                                              <p:pRg st="10" end="10"/>
                                            </p:txEl>
                                          </p:spTgt>
                                        </p:tgtEl>
                                        <p:attrNameLst>
                                          <p:attrName>style.visibility</p:attrName>
                                        </p:attrNameLst>
                                      </p:cBhvr>
                                      <p:to>
                                        <p:strVal val="visible"/>
                                      </p:to>
                                    </p:set>
                                    <p:animEffect transition="in" filter="fade">
                                      <p:cBhvr>
                                        <p:cTn id="35" dur="500"/>
                                        <p:tgtEl>
                                          <p:spTgt spid="276">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6">
                                            <p:txEl>
                                              <p:pRg st="12" end="12"/>
                                            </p:txEl>
                                          </p:spTgt>
                                        </p:tgtEl>
                                        <p:attrNameLst>
                                          <p:attrName>style.visibility</p:attrName>
                                        </p:attrNameLst>
                                      </p:cBhvr>
                                      <p:to>
                                        <p:strVal val="visible"/>
                                      </p:to>
                                    </p:set>
                                    <p:animEffect transition="in" filter="fade">
                                      <p:cBhvr>
                                        <p:cTn id="40" dur="500"/>
                                        <p:tgtEl>
                                          <p:spTgt spid="276">
                                            <p:txEl>
                                              <p:pRg st="12" end="1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76">
                                            <p:txEl>
                                              <p:pRg st="13" end="13"/>
                                            </p:txEl>
                                          </p:spTgt>
                                        </p:tgtEl>
                                        <p:attrNameLst>
                                          <p:attrName>style.visibility</p:attrName>
                                        </p:attrNameLst>
                                      </p:cBhvr>
                                      <p:to>
                                        <p:strVal val="visible"/>
                                      </p:to>
                                    </p:set>
                                    <p:animEffect transition="in" filter="fade">
                                      <p:cBhvr>
                                        <p:cTn id="43" dur="500"/>
                                        <p:tgtEl>
                                          <p:spTgt spid="276">
                                            <p:txEl>
                                              <p:pRg st="13" end="1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76">
                                            <p:txEl>
                                              <p:pRg st="14" end="14"/>
                                            </p:txEl>
                                          </p:spTgt>
                                        </p:tgtEl>
                                        <p:attrNameLst>
                                          <p:attrName>style.visibility</p:attrName>
                                        </p:attrNameLst>
                                      </p:cBhvr>
                                      <p:to>
                                        <p:strVal val="visible"/>
                                      </p:to>
                                    </p:set>
                                    <p:animEffect transition="in" filter="fade">
                                      <p:cBhvr>
                                        <p:cTn id="46" dur="500"/>
                                        <p:tgtEl>
                                          <p:spTgt spid="276">
                                            <p:txEl>
                                              <p:pRg st="14" end="1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6">
                                            <p:txEl>
                                              <p:pRg st="16" end="16"/>
                                            </p:txEl>
                                          </p:spTgt>
                                        </p:tgtEl>
                                        <p:attrNameLst>
                                          <p:attrName>style.visibility</p:attrName>
                                        </p:attrNameLst>
                                      </p:cBhvr>
                                      <p:to>
                                        <p:strVal val="visible"/>
                                      </p:to>
                                    </p:set>
                                    <p:animEffect transition="in" filter="fade">
                                      <p:cBhvr>
                                        <p:cTn id="51" dur="500"/>
                                        <p:tgtEl>
                                          <p:spTgt spid="276">
                                            <p:txEl>
                                              <p:pRg st="16" end="16"/>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276">
                                            <p:txEl>
                                              <p:pRg st="17" end="17"/>
                                            </p:txEl>
                                          </p:spTgt>
                                        </p:tgtEl>
                                        <p:attrNameLst>
                                          <p:attrName>style.visibility</p:attrName>
                                        </p:attrNameLst>
                                      </p:cBhvr>
                                      <p:to>
                                        <p:strVal val="visible"/>
                                      </p:to>
                                    </p:set>
                                    <p:animEffect transition="in" filter="fade">
                                      <p:cBhvr>
                                        <p:cTn id="54" dur="500"/>
                                        <p:tgtEl>
                                          <p:spTgt spid="276">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20f467023f1_0_15"/>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5. Top 5 IBU Beer In Each State</a:t>
            </a:r>
            <a:endParaRPr/>
          </a:p>
        </p:txBody>
      </p:sp>
      <p:sp>
        <p:nvSpPr>
          <p:cNvPr id="283" name="Google Shape;283;g20f467023f1_0_15"/>
          <p:cNvSpPr txBox="1"/>
          <p:nvPr/>
        </p:nvSpPr>
        <p:spPr>
          <a:xfrm>
            <a:off x="7449175" y="1486567"/>
            <a:ext cx="6617700" cy="492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600" b="1" dirty="0">
                <a:solidFill>
                  <a:schemeClr val="dk1"/>
                </a:solidFill>
                <a:highlight>
                  <a:srgbClr val="FFFFFF"/>
                </a:highlight>
                <a:latin typeface="Trebuchet MS"/>
                <a:ea typeface="Trebuchet MS"/>
                <a:cs typeface="Trebuchet MS"/>
                <a:sym typeface="Trebuchet MS"/>
              </a:rPr>
              <a:t>1.</a:t>
            </a:r>
            <a:r>
              <a:rPr lang="en-US" sz="1600" dirty="0">
                <a:solidFill>
                  <a:schemeClr val="dk1"/>
                </a:solidFill>
                <a:highlight>
                  <a:srgbClr val="FFFFFF"/>
                </a:highlight>
                <a:latin typeface="Trebuchet MS"/>
                <a:ea typeface="Trebuchet MS"/>
                <a:cs typeface="Trebuchet MS"/>
                <a:sym typeface="Trebuchet MS"/>
              </a:rPr>
              <a:t>Bitter Bitch Imperial IPA</a:t>
            </a:r>
            <a:endParaRPr sz="1600" b="1"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highlight>
                  <a:srgbClr val="FFFFFF"/>
                </a:highlight>
                <a:latin typeface="Trebuchet MS"/>
                <a:ea typeface="Trebuchet MS"/>
                <a:cs typeface="Trebuchet MS"/>
                <a:sym typeface="Trebuchet MS"/>
              </a:rPr>
              <a:t>From </a:t>
            </a:r>
            <a:r>
              <a:rPr lang="en-US" sz="1600" dirty="0" err="1">
                <a:solidFill>
                  <a:schemeClr val="dk1"/>
                </a:solidFill>
                <a:highlight>
                  <a:srgbClr val="FFFFFF"/>
                </a:highlight>
                <a:latin typeface="Trebuchet MS"/>
                <a:ea typeface="Trebuchet MS"/>
                <a:cs typeface="Trebuchet MS"/>
                <a:sym typeface="Trebuchet MS"/>
              </a:rPr>
              <a:t>Astoria,Oregon</a:t>
            </a:r>
            <a:endParaRPr sz="1600"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highlight>
                  <a:srgbClr val="FFFFFF"/>
                </a:highlight>
                <a:latin typeface="Trebuchet MS"/>
                <a:ea typeface="Trebuchet MS"/>
                <a:cs typeface="Trebuchet MS"/>
                <a:sym typeface="Trebuchet MS"/>
              </a:rPr>
              <a:t>IBU:138</a:t>
            </a:r>
            <a:endParaRPr sz="1600"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sz="1600"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US" sz="1600" b="1" dirty="0">
                <a:solidFill>
                  <a:schemeClr val="dk1"/>
                </a:solidFill>
                <a:highlight>
                  <a:srgbClr val="FFFFFF"/>
                </a:highlight>
                <a:latin typeface="Trebuchet MS"/>
                <a:ea typeface="Trebuchet MS"/>
                <a:cs typeface="Trebuchet MS"/>
                <a:sym typeface="Trebuchet MS"/>
              </a:rPr>
              <a:t>2.  </a:t>
            </a:r>
            <a:r>
              <a:rPr lang="en-US" sz="1600" dirty="0">
                <a:solidFill>
                  <a:schemeClr val="dk1"/>
                </a:solidFill>
                <a:latin typeface="Trebuchet MS"/>
                <a:ea typeface="Trebuchet MS"/>
                <a:cs typeface="Trebuchet MS"/>
                <a:sym typeface="Trebuchet MS"/>
              </a:rPr>
              <a:t>Troopers Alley IPA</a:t>
            </a:r>
            <a:endParaRPr sz="1600" b="1"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dirty="0" err="1">
                <a:solidFill>
                  <a:schemeClr val="dk1"/>
                </a:solidFill>
                <a:latin typeface="Trebuchet MS"/>
                <a:ea typeface="Trebuchet MS"/>
                <a:cs typeface="Trebuchet MS"/>
                <a:sym typeface="Trebuchet MS"/>
              </a:rPr>
              <a:t>From:Abingdon,</a:t>
            </a:r>
            <a:r>
              <a:rPr lang="en-US" sz="1600" dirty="0" err="1">
                <a:solidFill>
                  <a:schemeClr val="dk1"/>
                </a:solidFill>
                <a:highlight>
                  <a:srgbClr val="FFFFFF"/>
                </a:highlight>
                <a:latin typeface="Trebuchet MS"/>
                <a:ea typeface="Trebuchet MS"/>
                <a:cs typeface="Trebuchet MS"/>
                <a:sym typeface="Trebuchet MS"/>
              </a:rPr>
              <a:t>VA</a:t>
            </a:r>
            <a:endParaRPr sz="1600"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latin typeface="Trebuchet MS"/>
                <a:ea typeface="Trebuchet MS"/>
                <a:cs typeface="Trebuchet MS"/>
                <a:sym typeface="Trebuchet MS"/>
              </a:rPr>
              <a:t>IBU:</a:t>
            </a:r>
            <a:r>
              <a:rPr lang="en-US" sz="1600" dirty="0">
                <a:highlight>
                  <a:srgbClr val="FFFFFF"/>
                </a:highlight>
                <a:latin typeface="Trebuchet MS"/>
                <a:ea typeface="Trebuchet MS"/>
                <a:cs typeface="Trebuchet MS"/>
                <a:sym typeface="Trebuchet MS"/>
              </a:rPr>
              <a:t>135</a:t>
            </a:r>
            <a:endParaRPr sz="1600" dirty="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1600" dirty="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sz="1600" b="1" dirty="0">
                <a:solidFill>
                  <a:schemeClr val="dk1"/>
                </a:solidFill>
                <a:latin typeface="Trebuchet MS"/>
                <a:ea typeface="Trebuchet MS"/>
                <a:cs typeface="Trebuchet MS"/>
                <a:sym typeface="Trebuchet MS"/>
              </a:rPr>
              <a:t>3. </a:t>
            </a:r>
            <a:r>
              <a:rPr lang="en-US" sz="1600" dirty="0">
                <a:solidFill>
                  <a:schemeClr val="dk1"/>
                </a:solidFill>
                <a:highlight>
                  <a:srgbClr val="FFFFFF"/>
                </a:highlight>
                <a:latin typeface="Trebuchet MS"/>
                <a:ea typeface="Trebuchet MS"/>
                <a:cs typeface="Trebuchet MS"/>
                <a:sym typeface="Trebuchet MS"/>
              </a:rPr>
              <a:t>Dead-Eye DIPA</a:t>
            </a:r>
            <a:endParaRPr sz="1600" b="1"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highlight>
                  <a:srgbClr val="FFFFFF"/>
                </a:highlight>
                <a:latin typeface="Trebuchet MS"/>
                <a:ea typeface="Trebuchet MS"/>
                <a:cs typeface="Trebuchet MS"/>
                <a:sym typeface="Trebuchet MS"/>
              </a:rPr>
              <a:t>From: </a:t>
            </a:r>
            <a:r>
              <a:rPr lang="en-US" sz="1600" dirty="0" err="1">
                <a:solidFill>
                  <a:schemeClr val="dk1"/>
                </a:solidFill>
                <a:highlight>
                  <a:srgbClr val="FFFFFF"/>
                </a:highlight>
                <a:latin typeface="Trebuchet MS"/>
                <a:ea typeface="Trebuchet MS"/>
                <a:cs typeface="Trebuchet MS"/>
                <a:sym typeface="Trebuchet MS"/>
              </a:rPr>
              <a:t>Gloucester,MA</a:t>
            </a:r>
            <a:endParaRPr sz="1600"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highlight>
                  <a:srgbClr val="FFFFFF"/>
                </a:highlight>
                <a:latin typeface="Trebuchet MS"/>
                <a:ea typeface="Trebuchet MS"/>
                <a:cs typeface="Trebuchet MS"/>
                <a:sym typeface="Trebuchet MS"/>
              </a:rPr>
              <a:t>IBU:130</a:t>
            </a:r>
            <a:endParaRPr sz="1600"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sz="1600" b="1" dirty="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sz="1600" dirty="0">
                <a:solidFill>
                  <a:schemeClr val="dk1"/>
                </a:solidFill>
                <a:latin typeface="Trebuchet MS"/>
                <a:ea typeface="Trebuchet MS"/>
                <a:cs typeface="Trebuchet MS"/>
                <a:sym typeface="Trebuchet MS"/>
              </a:rPr>
              <a:t>4.Bay of Bengal Double IPA (2014)</a:t>
            </a:r>
            <a:endParaRPr sz="1600"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latin typeface="Trebuchet MS"/>
                <a:ea typeface="Trebuchet MS"/>
                <a:cs typeface="Trebuchet MS"/>
                <a:sym typeface="Trebuchet MS"/>
              </a:rPr>
              <a:t>From: </a:t>
            </a:r>
            <a:r>
              <a:rPr lang="en-US" sz="1600" dirty="0" err="1">
                <a:solidFill>
                  <a:schemeClr val="dk1"/>
                </a:solidFill>
                <a:latin typeface="Trebuchet MS"/>
                <a:ea typeface="Trebuchet MS"/>
                <a:cs typeface="Trebuchet MS"/>
                <a:sym typeface="Trebuchet MS"/>
              </a:rPr>
              <a:t>Cincinnati,OH</a:t>
            </a:r>
            <a:endParaRPr sz="1600"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latin typeface="Trebuchet MS"/>
                <a:ea typeface="Trebuchet MS"/>
                <a:cs typeface="Trebuchet MS"/>
                <a:sym typeface="Trebuchet MS"/>
              </a:rPr>
              <a:t>IBU:126</a:t>
            </a:r>
            <a:endParaRPr sz="1600" dirty="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1600" dirty="0">
              <a:solidFill>
                <a:schemeClr val="dk1"/>
              </a:solidFill>
              <a:latin typeface="Trebuchet MS"/>
              <a:ea typeface="Trebuchet MS"/>
              <a:cs typeface="Trebuchet MS"/>
              <a:sym typeface="Trebuchet MS"/>
            </a:endParaRPr>
          </a:p>
          <a:p>
            <a:pPr lvl="0"/>
            <a:r>
              <a:rPr lang="en-US" sz="1600" dirty="0">
                <a:solidFill>
                  <a:schemeClr val="dk1"/>
                </a:solidFill>
                <a:latin typeface="Trebuchet MS"/>
                <a:ea typeface="Trebuchet MS"/>
                <a:cs typeface="Trebuchet MS"/>
                <a:sym typeface="Trebuchet MS"/>
              </a:rPr>
              <a:t>5. </a:t>
            </a:r>
            <a:r>
              <a:rPr lang="en-US" sz="1600" dirty="0">
                <a:solidFill>
                  <a:schemeClr val="dk1"/>
                </a:solidFill>
                <a:latin typeface="Trebuchet MS"/>
                <a:ea typeface="Trebuchet MS"/>
                <a:cs typeface="Trebuchet MS"/>
              </a:rPr>
              <a:t>Abrasive Ale</a:t>
            </a:r>
            <a:endParaRPr sz="1600" dirty="0">
              <a:solidFill>
                <a:schemeClr val="dk1"/>
              </a:solidFill>
              <a:latin typeface="Trebuchet MS"/>
              <a:ea typeface="Trebuchet MS"/>
              <a:cs typeface="Trebuchet MS"/>
              <a:sym typeface="Trebuchet MS"/>
            </a:endParaRPr>
          </a:p>
          <a:p>
            <a:pPr marL="457200" lvl="0"/>
            <a:r>
              <a:rPr lang="en-US" sz="1600" dirty="0">
                <a:solidFill>
                  <a:schemeClr val="dk1"/>
                </a:solidFill>
                <a:latin typeface="Trebuchet MS"/>
                <a:ea typeface="Trebuchet MS"/>
                <a:cs typeface="Trebuchet MS"/>
                <a:sym typeface="Trebuchet MS"/>
              </a:rPr>
              <a:t>From: </a:t>
            </a:r>
            <a:r>
              <a:rPr lang="en-US" sz="1600" dirty="0">
                <a:solidFill>
                  <a:schemeClr val="dk1"/>
                </a:solidFill>
                <a:latin typeface="Trebuchet MS"/>
                <a:ea typeface="Trebuchet MS"/>
                <a:cs typeface="Trebuchet MS"/>
              </a:rPr>
              <a:t>Brooklyn </a:t>
            </a:r>
            <a:r>
              <a:rPr lang="en-US" sz="1600" dirty="0" err="1">
                <a:solidFill>
                  <a:schemeClr val="dk1"/>
                </a:solidFill>
                <a:latin typeface="Trebuchet MS"/>
                <a:ea typeface="Trebuchet MS"/>
                <a:cs typeface="Trebuchet MS"/>
              </a:rPr>
              <a:t>Center,Minesota</a:t>
            </a:r>
            <a:endParaRPr lang="en-US" sz="1600" dirty="0">
              <a:solidFill>
                <a:schemeClr val="dk1"/>
              </a:solidFill>
              <a:latin typeface="Trebuchet MS"/>
              <a:ea typeface="Trebuchet MS"/>
              <a:cs typeface="Trebuchet MS"/>
            </a:endParaRPr>
          </a:p>
          <a:p>
            <a:pPr marL="457200" lvl="0"/>
            <a:r>
              <a:rPr lang="en-US" sz="1600" dirty="0">
                <a:solidFill>
                  <a:schemeClr val="dk1"/>
                </a:solidFill>
                <a:latin typeface="Trebuchet MS"/>
                <a:ea typeface="Trebuchet MS"/>
                <a:cs typeface="Trebuchet MS"/>
                <a:sym typeface="Trebuchet MS"/>
              </a:rPr>
              <a:t>IBU:120</a:t>
            </a:r>
            <a:endParaRPr sz="1600" dirty="0">
              <a:solidFill>
                <a:schemeClr val="dk1"/>
              </a:solidFill>
              <a:latin typeface="Trebuchet MS"/>
              <a:ea typeface="Trebuchet MS"/>
              <a:cs typeface="Trebuchet MS"/>
              <a:sym typeface="Trebuchet MS"/>
            </a:endParaRPr>
          </a:p>
        </p:txBody>
      </p:sp>
      <p:pic>
        <p:nvPicPr>
          <p:cNvPr id="3" name="Picture 2">
            <a:extLst>
              <a:ext uri="{FF2B5EF4-FFF2-40B4-BE49-F238E27FC236}">
                <a16:creationId xmlns:a16="http://schemas.microsoft.com/office/drawing/2014/main" id="{52E789FC-A587-33A7-A0E5-67457E9C89C7}"/>
              </a:ext>
            </a:extLst>
          </p:cNvPr>
          <p:cNvPicPr>
            <a:picLocks noChangeAspect="1"/>
          </p:cNvPicPr>
          <p:nvPr/>
        </p:nvPicPr>
        <p:blipFill>
          <a:blip r:embed="rId3"/>
          <a:stretch>
            <a:fillRect/>
          </a:stretch>
        </p:blipFill>
        <p:spPr>
          <a:xfrm>
            <a:off x="76200" y="1700213"/>
            <a:ext cx="7377974" cy="39243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3">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3">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0f467023f1_0_22"/>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5. Summary Statistics </a:t>
            </a:r>
            <a:endParaRPr/>
          </a:p>
        </p:txBody>
      </p:sp>
      <p:sp>
        <p:nvSpPr>
          <p:cNvPr id="290" name="Google Shape;290;g20f467023f1_0_22"/>
          <p:cNvSpPr txBox="1"/>
          <p:nvPr/>
        </p:nvSpPr>
        <p:spPr>
          <a:xfrm>
            <a:off x="6880800" y="1371600"/>
            <a:ext cx="5311200" cy="49242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1000"/>
              </a:spcBef>
              <a:spcAft>
                <a:spcPts val="0"/>
              </a:spcAft>
              <a:buClr>
                <a:srgbClr val="292929"/>
              </a:buClr>
              <a:buSzPts val="1800"/>
              <a:buFont typeface="Arial"/>
              <a:buChar char="•"/>
            </a:pPr>
            <a:r>
              <a:rPr lang="en-US" sz="1800" dirty="0">
                <a:solidFill>
                  <a:srgbClr val="292929"/>
                </a:solidFill>
                <a:latin typeface="Trebuchet MS"/>
                <a:ea typeface="Trebuchet MS"/>
                <a:cs typeface="Trebuchet MS"/>
                <a:sym typeface="Trebuchet MS"/>
              </a:rPr>
              <a:t>IPA tends to have </a:t>
            </a:r>
            <a:r>
              <a:rPr lang="en-US" sz="1800" dirty="0" err="1">
                <a:solidFill>
                  <a:srgbClr val="292929"/>
                </a:solidFill>
                <a:latin typeface="Trebuchet MS"/>
                <a:ea typeface="Trebuchet MS"/>
                <a:cs typeface="Trebuchet MS"/>
                <a:sym typeface="Trebuchet MS"/>
              </a:rPr>
              <a:t>have</a:t>
            </a:r>
            <a:r>
              <a:rPr lang="en-US" sz="1800" dirty="0">
                <a:solidFill>
                  <a:srgbClr val="292929"/>
                </a:solidFill>
                <a:latin typeface="Trebuchet MS"/>
                <a:ea typeface="Trebuchet MS"/>
                <a:cs typeface="Trebuchet MS"/>
                <a:sym typeface="Trebuchet MS"/>
              </a:rPr>
              <a:t> higher percentage of ABV</a:t>
            </a:r>
            <a:endParaRPr sz="1800" dirty="0">
              <a:solidFill>
                <a:srgbClr val="292929"/>
              </a:solidFill>
              <a:latin typeface="Trebuchet MS"/>
              <a:ea typeface="Trebuchet MS"/>
              <a:cs typeface="Trebuchet MS"/>
              <a:sym typeface="Trebuchet MS"/>
            </a:endParaRPr>
          </a:p>
          <a:p>
            <a:pPr marL="228600" marR="0" lvl="0" indent="-228600" algn="l" rtl="0">
              <a:lnSpc>
                <a:spcPct val="90000"/>
              </a:lnSpc>
              <a:spcBef>
                <a:spcPts val="1000"/>
              </a:spcBef>
              <a:spcAft>
                <a:spcPts val="0"/>
              </a:spcAft>
              <a:buClr>
                <a:srgbClr val="292929"/>
              </a:buClr>
              <a:buSzPts val="1800"/>
              <a:buFont typeface="Trebuchet MS"/>
              <a:buChar char="•"/>
            </a:pPr>
            <a:r>
              <a:rPr lang="en-US" sz="1800" dirty="0">
                <a:solidFill>
                  <a:srgbClr val="292929"/>
                </a:solidFill>
                <a:latin typeface="Trebuchet MS"/>
                <a:ea typeface="Trebuchet MS"/>
                <a:cs typeface="Trebuchet MS"/>
                <a:sym typeface="Trebuchet MS"/>
              </a:rPr>
              <a:t>we can suspect that there is positive linear correlation between IBU and ABV.</a:t>
            </a:r>
            <a:endParaRPr sz="1800" dirty="0">
              <a:solidFill>
                <a:srgbClr val="292929"/>
              </a:solidFill>
              <a:latin typeface="Trebuchet MS"/>
              <a:ea typeface="Trebuchet MS"/>
              <a:cs typeface="Trebuchet MS"/>
              <a:sym typeface="Trebuchet MS"/>
            </a:endParaRPr>
          </a:p>
          <a:p>
            <a:pPr marL="228600" marR="0" lvl="0" indent="-88900" algn="l" rtl="0">
              <a:lnSpc>
                <a:spcPct val="90000"/>
              </a:lnSpc>
              <a:spcBef>
                <a:spcPts val="1000"/>
              </a:spcBef>
              <a:spcAft>
                <a:spcPts val="0"/>
              </a:spcAft>
              <a:buClr>
                <a:schemeClr val="dk1"/>
              </a:buClr>
              <a:buSzPts val="2200"/>
              <a:buFont typeface="Arial"/>
              <a:buNone/>
            </a:pPr>
            <a:r>
              <a:rPr lang="en-US" sz="1000" dirty="0">
                <a:solidFill>
                  <a:schemeClr val="dk1"/>
                </a:solidFill>
                <a:highlight>
                  <a:srgbClr val="FFFFFF"/>
                </a:highlight>
                <a:latin typeface="Courier New"/>
                <a:ea typeface="Courier New"/>
                <a:cs typeface="Courier New"/>
                <a:sym typeface="Courier New"/>
              </a:rPr>
              <a:t>     </a:t>
            </a:r>
            <a:endParaRPr sz="1000" dirty="0">
              <a:solidFill>
                <a:schemeClr val="dk1"/>
              </a:solidFill>
              <a:highlight>
                <a:srgbClr val="FFFFFF"/>
              </a:highlight>
              <a:latin typeface="Courier New"/>
              <a:ea typeface="Courier New"/>
              <a:cs typeface="Courier New"/>
              <a:sym typeface="Courier New"/>
            </a:endParaRPr>
          </a:p>
          <a:p>
            <a:pPr marL="228600" marR="0" lvl="0" indent="-88900" algn="l" rtl="0">
              <a:lnSpc>
                <a:spcPct val="90000"/>
              </a:lnSpc>
              <a:spcBef>
                <a:spcPts val="1000"/>
              </a:spcBef>
              <a:spcAft>
                <a:spcPts val="0"/>
              </a:spcAft>
              <a:buClr>
                <a:schemeClr val="dk1"/>
              </a:buClr>
              <a:buSzPts val="2200"/>
              <a:buFont typeface="Arial"/>
              <a:buNone/>
            </a:pPr>
            <a:endParaRPr sz="2200" dirty="0">
              <a:solidFill>
                <a:srgbClr val="292929"/>
              </a:solidFill>
              <a:latin typeface="Trebuchet MS"/>
              <a:ea typeface="Trebuchet MS"/>
              <a:cs typeface="Trebuchet MS"/>
              <a:sym typeface="Trebuchet MS"/>
            </a:endParaRPr>
          </a:p>
        </p:txBody>
      </p:sp>
      <p:pic>
        <p:nvPicPr>
          <p:cNvPr id="3" name="Picture 2">
            <a:extLst>
              <a:ext uri="{FF2B5EF4-FFF2-40B4-BE49-F238E27FC236}">
                <a16:creationId xmlns:a16="http://schemas.microsoft.com/office/drawing/2014/main" id="{36CE9DA3-F2BD-1464-3FD7-A7D8CB38A827}"/>
              </a:ext>
            </a:extLst>
          </p:cNvPr>
          <p:cNvPicPr>
            <a:picLocks noChangeAspect="1"/>
          </p:cNvPicPr>
          <p:nvPr/>
        </p:nvPicPr>
        <p:blipFill>
          <a:blip r:embed="rId3"/>
          <a:stretch>
            <a:fillRect/>
          </a:stretch>
        </p:blipFill>
        <p:spPr>
          <a:xfrm>
            <a:off x="76200" y="1285506"/>
            <a:ext cx="6466762" cy="4286988"/>
          </a:xfrm>
          <a:prstGeom prst="rect">
            <a:avLst/>
          </a:prstGeom>
        </p:spPr>
      </p:pic>
      <p:grpSp>
        <p:nvGrpSpPr>
          <p:cNvPr id="9" name="Group 8">
            <a:extLst>
              <a:ext uri="{FF2B5EF4-FFF2-40B4-BE49-F238E27FC236}">
                <a16:creationId xmlns:a16="http://schemas.microsoft.com/office/drawing/2014/main" id="{02B6EEA0-1390-E8FE-E56A-DC10C9FAFF89}"/>
              </a:ext>
            </a:extLst>
          </p:cNvPr>
          <p:cNvGrpSpPr/>
          <p:nvPr/>
        </p:nvGrpSpPr>
        <p:grpSpPr>
          <a:xfrm>
            <a:off x="7210553" y="3244118"/>
            <a:ext cx="3026421" cy="2074903"/>
            <a:chOff x="670560" y="3789519"/>
            <a:chExt cx="3782568" cy="2074903"/>
          </a:xfrm>
        </p:grpSpPr>
        <p:sp>
          <p:nvSpPr>
            <p:cNvPr id="10" name="TextBox 9">
              <a:extLst>
                <a:ext uri="{FF2B5EF4-FFF2-40B4-BE49-F238E27FC236}">
                  <a16:creationId xmlns:a16="http://schemas.microsoft.com/office/drawing/2014/main" id="{20BC285C-59DA-9C87-BFC2-5B98E1024245}"/>
                </a:ext>
              </a:extLst>
            </p:cNvPr>
            <p:cNvSpPr txBox="1"/>
            <p:nvPr/>
          </p:nvSpPr>
          <p:spPr>
            <a:xfrm>
              <a:off x="683786" y="5107202"/>
              <a:ext cx="2081102" cy="523220"/>
            </a:xfrm>
            <a:prstGeom prst="rect">
              <a:avLst/>
            </a:prstGeom>
            <a:noFill/>
            <a:ln>
              <a:solidFill>
                <a:schemeClr val="tx1"/>
              </a:solidFill>
              <a:extLst>
                <a:ext uri="{C807C97D-BFC1-408E-A445-0C87EB9F89A2}">
                  <ask:lineSketchStyleProps xmlns:ask="http://schemas.microsoft.com/office/drawing/2018/sketchyshapes">
                    <ask:type>
                      <ask:lineSketchNone/>
                    </ask:type>
                  </ask:lineSketchStyleProps>
                </a:ext>
              </a:extLst>
            </a:ln>
          </p:spPr>
          <p:txBody>
            <a:bodyPr wrap="square" rtlCol="0">
              <a:spAutoFit/>
            </a:bodyPr>
            <a:lstStyle/>
            <a:p>
              <a:r>
                <a:rPr lang="en-US" dirty="0"/>
                <a:t>Kurtosis: 1.24</a:t>
              </a:r>
            </a:p>
            <a:p>
              <a:r>
                <a:rPr lang="en-US" dirty="0"/>
                <a:t>Skewness: 0.97</a:t>
              </a:r>
            </a:p>
          </p:txBody>
        </p:sp>
        <p:pic>
          <p:nvPicPr>
            <p:cNvPr id="11" name="Picture 10">
              <a:extLst>
                <a:ext uri="{FF2B5EF4-FFF2-40B4-BE49-F238E27FC236}">
                  <a16:creationId xmlns:a16="http://schemas.microsoft.com/office/drawing/2014/main" id="{8ADB911D-3724-1E14-39A5-1FE84EA786CD}"/>
                </a:ext>
              </a:extLst>
            </p:cNvPr>
            <p:cNvPicPr>
              <a:picLocks noChangeAspect="1"/>
            </p:cNvPicPr>
            <p:nvPr/>
          </p:nvPicPr>
          <p:blipFill>
            <a:blip r:embed="rId4"/>
            <a:stretch>
              <a:fillRect/>
            </a:stretch>
          </p:blipFill>
          <p:spPr>
            <a:xfrm>
              <a:off x="778790" y="4461446"/>
              <a:ext cx="3518890" cy="457200"/>
            </a:xfrm>
            <a:prstGeom prst="rect">
              <a:avLst/>
            </a:prstGeom>
            <a:ln>
              <a:solidFill>
                <a:schemeClr val="tx1"/>
              </a:solidFill>
              <a:extLst>
                <a:ext uri="{C807C97D-BFC1-408E-A445-0C87EB9F89A2}">
                  <ask:lineSketchStyleProps xmlns:ask="http://schemas.microsoft.com/office/drawing/2018/sketchyshapes">
                    <ask:type>
                      <ask:lineSketchNone/>
                    </ask:type>
                  </ask:lineSketchStyleProps>
                </a:ext>
              </a:extLst>
            </a:ln>
          </p:spPr>
        </p:pic>
        <p:sp>
          <p:nvSpPr>
            <p:cNvPr id="12" name="TextBox 11">
              <a:extLst>
                <a:ext uri="{FF2B5EF4-FFF2-40B4-BE49-F238E27FC236}">
                  <a16:creationId xmlns:a16="http://schemas.microsoft.com/office/drawing/2014/main" id="{3608F2CA-6E58-7C82-DAD9-70A3DCBB10B4}"/>
                </a:ext>
              </a:extLst>
            </p:cNvPr>
            <p:cNvSpPr txBox="1"/>
            <p:nvPr/>
          </p:nvSpPr>
          <p:spPr>
            <a:xfrm>
              <a:off x="778789" y="3814711"/>
              <a:ext cx="2797758" cy="307777"/>
            </a:xfrm>
            <a:prstGeom prst="rect">
              <a:avLst/>
            </a:prstGeom>
            <a:noFill/>
            <a:ln>
              <a:solidFill>
                <a:schemeClr val="tx1"/>
              </a:solidFill>
              <a:extLst>
                <a:ext uri="{C807C97D-BFC1-408E-A445-0C87EB9F89A2}">
                  <ask:lineSketchStyleProps xmlns:ask="http://schemas.microsoft.com/office/drawing/2018/sketchyshapes">
                    <ask:type>
                      <ask:lineSketchNone/>
                    </ask:type>
                  </ask:lineSketchStyleProps>
                </a:ext>
              </a:extLst>
            </a:ln>
          </p:spPr>
          <p:txBody>
            <a:bodyPr wrap="square" rtlCol="0">
              <a:spAutoFit/>
            </a:bodyPr>
            <a:lstStyle/>
            <a:p>
              <a:r>
                <a:rPr lang="en-US" b="1" dirty="0">
                  <a:latin typeface="Trebuchet MS" panose="020B0603020202020204" pitchFamily="34" charset="0"/>
                </a:rPr>
                <a:t>Statistical Summary</a:t>
              </a:r>
            </a:p>
          </p:txBody>
        </p:sp>
        <p:sp>
          <p:nvSpPr>
            <p:cNvPr id="13" name="Rectangle 12">
              <a:extLst>
                <a:ext uri="{FF2B5EF4-FFF2-40B4-BE49-F238E27FC236}">
                  <a16:creationId xmlns:a16="http://schemas.microsoft.com/office/drawing/2014/main" id="{17757066-5DDA-2749-7D7B-8535AF402BB6}"/>
                </a:ext>
              </a:extLst>
            </p:cNvPr>
            <p:cNvSpPr/>
            <p:nvPr/>
          </p:nvSpPr>
          <p:spPr>
            <a:xfrm>
              <a:off x="670560" y="3789519"/>
              <a:ext cx="3782568" cy="2074903"/>
            </a:xfrm>
            <a:prstGeom prst="rect">
              <a:avLst/>
            </a:prstGeom>
            <a:noFill/>
            <a:ln>
              <a:solidFill>
                <a:schemeClr val="tx1"/>
              </a:solidFill>
              <a:extLst>
                <a:ext uri="{C807C97D-BFC1-408E-A445-0C87EB9F89A2}">
                  <ask:lineSketchStyleProps xmlns:ask="http://schemas.microsoft.com/office/drawing/2018/sketchyshapes" sd="1219033472">
                    <a:custGeom>
                      <a:avLst/>
                      <a:gdLst>
                        <a:gd name="connsiteX0" fmla="*/ 0 w 3782568"/>
                        <a:gd name="connsiteY0" fmla="*/ 0 h 2074903"/>
                        <a:gd name="connsiteX1" fmla="*/ 616018 w 3782568"/>
                        <a:gd name="connsiteY1" fmla="*/ 0 h 2074903"/>
                        <a:gd name="connsiteX2" fmla="*/ 1194211 w 3782568"/>
                        <a:gd name="connsiteY2" fmla="*/ 0 h 2074903"/>
                        <a:gd name="connsiteX3" fmla="*/ 1734578 w 3782568"/>
                        <a:gd name="connsiteY3" fmla="*/ 0 h 2074903"/>
                        <a:gd name="connsiteX4" fmla="*/ 2274944 w 3782568"/>
                        <a:gd name="connsiteY4" fmla="*/ 0 h 2074903"/>
                        <a:gd name="connsiteX5" fmla="*/ 2890963 w 3782568"/>
                        <a:gd name="connsiteY5" fmla="*/ 0 h 2074903"/>
                        <a:gd name="connsiteX6" fmla="*/ 3782568 w 3782568"/>
                        <a:gd name="connsiteY6" fmla="*/ 0 h 2074903"/>
                        <a:gd name="connsiteX7" fmla="*/ 3782568 w 3782568"/>
                        <a:gd name="connsiteY7" fmla="*/ 456479 h 2074903"/>
                        <a:gd name="connsiteX8" fmla="*/ 3782568 w 3782568"/>
                        <a:gd name="connsiteY8" fmla="*/ 995953 h 2074903"/>
                        <a:gd name="connsiteX9" fmla="*/ 3782568 w 3782568"/>
                        <a:gd name="connsiteY9" fmla="*/ 1452432 h 2074903"/>
                        <a:gd name="connsiteX10" fmla="*/ 3782568 w 3782568"/>
                        <a:gd name="connsiteY10" fmla="*/ 2074903 h 2074903"/>
                        <a:gd name="connsiteX11" fmla="*/ 3317853 w 3782568"/>
                        <a:gd name="connsiteY11" fmla="*/ 2074903 h 2074903"/>
                        <a:gd name="connsiteX12" fmla="*/ 2701834 w 3782568"/>
                        <a:gd name="connsiteY12" fmla="*/ 2074903 h 2074903"/>
                        <a:gd name="connsiteX13" fmla="*/ 2199293 w 3782568"/>
                        <a:gd name="connsiteY13" fmla="*/ 2074903 h 2074903"/>
                        <a:gd name="connsiteX14" fmla="*/ 1583275 w 3782568"/>
                        <a:gd name="connsiteY14" fmla="*/ 2074903 h 2074903"/>
                        <a:gd name="connsiteX15" fmla="*/ 1118559 w 3782568"/>
                        <a:gd name="connsiteY15" fmla="*/ 2074903 h 2074903"/>
                        <a:gd name="connsiteX16" fmla="*/ 691670 w 3782568"/>
                        <a:gd name="connsiteY16" fmla="*/ 2074903 h 2074903"/>
                        <a:gd name="connsiteX17" fmla="*/ 0 w 3782568"/>
                        <a:gd name="connsiteY17" fmla="*/ 2074903 h 2074903"/>
                        <a:gd name="connsiteX18" fmla="*/ 0 w 3782568"/>
                        <a:gd name="connsiteY18" fmla="*/ 1535428 h 2074903"/>
                        <a:gd name="connsiteX19" fmla="*/ 0 w 3782568"/>
                        <a:gd name="connsiteY19" fmla="*/ 1078950 h 2074903"/>
                        <a:gd name="connsiteX20" fmla="*/ 0 w 3782568"/>
                        <a:gd name="connsiteY20" fmla="*/ 518726 h 2074903"/>
                        <a:gd name="connsiteX21" fmla="*/ 0 w 3782568"/>
                        <a:gd name="connsiteY21" fmla="*/ 0 h 207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82568" h="2074903" fill="none" extrusionOk="0">
                          <a:moveTo>
                            <a:pt x="0" y="0"/>
                          </a:moveTo>
                          <a:cubicBezTo>
                            <a:pt x="185052" y="-12899"/>
                            <a:pt x="450636" y="72627"/>
                            <a:pt x="616018" y="0"/>
                          </a:cubicBezTo>
                          <a:cubicBezTo>
                            <a:pt x="781400" y="-72627"/>
                            <a:pt x="986229" y="54751"/>
                            <a:pt x="1194211" y="0"/>
                          </a:cubicBezTo>
                          <a:cubicBezTo>
                            <a:pt x="1402193" y="-54751"/>
                            <a:pt x="1496641" y="34212"/>
                            <a:pt x="1734578" y="0"/>
                          </a:cubicBezTo>
                          <a:cubicBezTo>
                            <a:pt x="1972515" y="-34212"/>
                            <a:pt x="2123093" y="41042"/>
                            <a:pt x="2274944" y="0"/>
                          </a:cubicBezTo>
                          <a:cubicBezTo>
                            <a:pt x="2426795" y="-41042"/>
                            <a:pt x="2732022" y="65744"/>
                            <a:pt x="2890963" y="0"/>
                          </a:cubicBezTo>
                          <a:cubicBezTo>
                            <a:pt x="3049904" y="-65744"/>
                            <a:pt x="3467077" y="106874"/>
                            <a:pt x="3782568" y="0"/>
                          </a:cubicBezTo>
                          <a:cubicBezTo>
                            <a:pt x="3813278" y="127076"/>
                            <a:pt x="3756372" y="301580"/>
                            <a:pt x="3782568" y="456479"/>
                          </a:cubicBezTo>
                          <a:cubicBezTo>
                            <a:pt x="3808764" y="611378"/>
                            <a:pt x="3752117" y="876521"/>
                            <a:pt x="3782568" y="995953"/>
                          </a:cubicBezTo>
                          <a:cubicBezTo>
                            <a:pt x="3813019" y="1115385"/>
                            <a:pt x="3757428" y="1352660"/>
                            <a:pt x="3782568" y="1452432"/>
                          </a:cubicBezTo>
                          <a:cubicBezTo>
                            <a:pt x="3807708" y="1552204"/>
                            <a:pt x="3711415" y="1872735"/>
                            <a:pt x="3782568" y="2074903"/>
                          </a:cubicBezTo>
                          <a:cubicBezTo>
                            <a:pt x="3646188" y="2088523"/>
                            <a:pt x="3499288" y="2057526"/>
                            <a:pt x="3317853" y="2074903"/>
                          </a:cubicBezTo>
                          <a:cubicBezTo>
                            <a:pt x="3136418" y="2092280"/>
                            <a:pt x="2992011" y="2011503"/>
                            <a:pt x="2701834" y="2074903"/>
                          </a:cubicBezTo>
                          <a:cubicBezTo>
                            <a:pt x="2411657" y="2138303"/>
                            <a:pt x="2433847" y="2039990"/>
                            <a:pt x="2199293" y="2074903"/>
                          </a:cubicBezTo>
                          <a:cubicBezTo>
                            <a:pt x="1964739" y="2109816"/>
                            <a:pt x="1712555" y="2008163"/>
                            <a:pt x="1583275" y="2074903"/>
                          </a:cubicBezTo>
                          <a:cubicBezTo>
                            <a:pt x="1453995" y="2141643"/>
                            <a:pt x="1342057" y="2037961"/>
                            <a:pt x="1118559" y="2074903"/>
                          </a:cubicBezTo>
                          <a:cubicBezTo>
                            <a:pt x="895061" y="2111845"/>
                            <a:pt x="848827" y="2068919"/>
                            <a:pt x="691670" y="2074903"/>
                          </a:cubicBezTo>
                          <a:cubicBezTo>
                            <a:pt x="534513" y="2080887"/>
                            <a:pt x="207343" y="2043389"/>
                            <a:pt x="0" y="2074903"/>
                          </a:cubicBezTo>
                          <a:cubicBezTo>
                            <a:pt x="-48606" y="1960595"/>
                            <a:pt x="19408" y="1670327"/>
                            <a:pt x="0" y="1535428"/>
                          </a:cubicBezTo>
                          <a:cubicBezTo>
                            <a:pt x="-19408" y="1400529"/>
                            <a:pt x="15155" y="1223310"/>
                            <a:pt x="0" y="1078950"/>
                          </a:cubicBezTo>
                          <a:cubicBezTo>
                            <a:pt x="-15155" y="934590"/>
                            <a:pt x="37254" y="748805"/>
                            <a:pt x="0" y="518726"/>
                          </a:cubicBezTo>
                          <a:cubicBezTo>
                            <a:pt x="-37254" y="288647"/>
                            <a:pt x="14788" y="133310"/>
                            <a:pt x="0" y="0"/>
                          </a:cubicBezTo>
                          <a:close/>
                        </a:path>
                        <a:path w="3782568" h="2074903" stroke="0" extrusionOk="0">
                          <a:moveTo>
                            <a:pt x="0" y="0"/>
                          </a:moveTo>
                          <a:cubicBezTo>
                            <a:pt x="132082" y="-48671"/>
                            <a:pt x="304020" y="9030"/>
                            <a:pt x="502541" y="0"/>
                          </a:cubicBezTo>
                          <a:cubicBezTo>
                            <a:pt x="701062" y="-9030"/>
                            <a:pt x="776005" y="19912"/>
                            <a:pt x="929431" y="0"/>
                          </a:cubicBezTo>
                          <a:cubicBezTo>
                            <a:pt x="1082857" y="-19912"/>
                            <a:pt x="1386235" y="11301"/>
                            <a:pt x="1545449" y="0"/>
                          </a:cubicBezTo>
                          <a:cubicBezTo>
                            <a:pt x="1704663" y="-11301"/>
                            <a:pt x="1911578" y="15842"/>
                            <a:pt x="2047990" y="0"/>
                          </a:cubicBezTo>
                          <a:cubicBezTo>
                            <a:pt x="2184402" y="-15842"/>
                            <a:pt x="2404155" y="51705"/>
                            <a:pt x="2550532" y="0"/>
                          </a:cubicBezTo>
                          <a:cubicBezTo>
                            <a:pt x="2696909" y="-51705"/>
                            <a:pt x="2891973" y="15889"/>
                            <a:pt x="3166550" y="0"/>
                          </a:cubicBezTo>
                          <a:cubicBezTo>
                            <a:pt x="3441127" y="-15889"/>
                            <a:pt x="3566686" y="41350"/>
                            <a:pt x="3782568" y="0"/>
                          </a:cubicBezTo>
                          <a:cubicBezTo>
                            <a:pt x="3815255" y="185489"/>
                            <a:pt x="3732611" y="445248"/>
                            <a:pt x="3782568" y="560224"/>
                          </a:cubicBezTo>
                          <a:cubicBezTo>
                            <a:pt x="3832525" y="675200"/>
                            <a:pt x="3763883" y="838882"/>
                            <a:pt x="3782568" y="1037452"/>
                          </a:cubicBezTo>
                          <a:cubicBezTo>
                            <a:pt x="3801253" y="1236022"/>
                            <a:pt x="3735945" y="1331254"/>
                            <a:pt x="3782568" y="1514679"/>
                          </a:cubicBezTo>
                          <a:cubicBezTo>
                            <a:pt x="3829191" y="1698104"/>
                            <a:pt x="3778661" y="1903900"/>
                            <a:pt x="3782568" y="2074903"/>
                          </a:cubicBezTo>
                          <a:cubicBezTo>
                            <a:pt x="3498079" y="2092515"/>
                            <a:pt x="3326682" y="2020372"/>
                            <a:pt x="3204375" y="2074903"/>
                          </a:cubicBezTo>
                          <a:cubicBezTo>
                            <a:pt x="3082068" y="2129434"/>
                            <a:pt x="2861245" y="2012180"/>
                            <a:pt x="2588357" y="2074903"/>
                          </a:cubicBezTo>
                          <a:cubicBezTo>
                            <a:pt x="2315469" y="2137626"/>
                            <a:pt x="2105169" y="2062283"/>
                            <a:pt x="1972339" y="2074903"/>
                          </a:cubicBezTo>
                          <a:cubicBezTo>
                            <a:pt x="1839509" y="2087523"/>
                            <a:pt x="1668458" y="2036352"/>
                            <a:pt x="1507624" y="2074903"/>
                          </a:cubicBezTo>
                          <a:cubicBezTo>
                            <a:pt x="1346791" y="2113454"/>
                            <a:pt x="1124360" y="2071895"/>
                            <a:pt x="967257" y="2074903"/>
                          </a:cubicBezTo>
                          <a:cubicBezTo>
                            <a:pt x="810154" y="2077911"/>
                            <a:pt x="259378" y="2019353"/>
                            <a:pt x="0" y="2074903"/>
                          </a:cubicBezTo>
                          <a:cubicBezTo>
                            <a:pt x="-36668" y="1840547"/>
                            <a:pt x="55286" y="1814993"/>
                            <a:pt x="0" y="1556177"/>
                          </a:cubicBezTo>
                          <a:cubicBezTo>
                            <a:pt x="-55286" y="1297361"/>
                            <a:pt x="30951" y="1238406"/>
                            <a:pt x="0" y="1078950"/>
                          </a:cubicBezTo>
                          <a:cubicBezTo>
                            <a:pt x="-30951" y="919494"/>
                            <a:pt x="754" y="799883"/>
                            <a:pt x="0" y="601722"/>
                          </a:cubicBezTo>
                          <a:cubicBezTo>
                            <a:pt x="-754" y="403561"/>
                            <a:pt x="40812" y="211588"/>
                            <a:pt x="0" y="0"/>
                          </a:cubicBezTo>
                          <a:close/>
                        </a:path>
                      </a:pathLst>
                    </a:custGeom>
                    <ask:type>
                      <ask:lineSketchNone/>
                    </ask:type>
                  </ask:lineSketchStyleProps>
                </a:ext>
              </a:extLs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sz="3600" b="1" dirty="0">
                <a:solidFill>
                  <a:srgbClr val="DE1930"/>
                </a:solidFill>
                <a:latin typeface="Trebuchet MS" panose="020B0603020202020204" pitchFamily="34" charset="0"/>
              </a:rPr>
              <a:t>6.Summary statistics and distribution ABV</a:t>
            </a:r>
            <a:r>
              <a:rPr lang="en-US" b="1" dirty="0">
                <a:solidFill>
                  <a:srgbClr val="DE1930"/>
                </a:solidFill>
                <a:latin typeface="Trebuchet MS" panose="020B0603020202020204" pitchFamily="34" charset="0"/>
              </a:rPr>
              <a:t> </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58910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i="0" dirty="0">
                <a:solidFill>
                  <a:srgbClr val="292929"/>
                </a:solidFill>
                <a:effectLst/>
              </a:rPr>
              <a:t>Summary statistics and distribution ABV</a:t>
            </a:r>
          </a:p>
          <a:p>
            <a:r>
              <a:rPr lang="en-US" sz="1600" dirty="0">
                <a:solidFill>
                  <a:srgbClr val="202124"/>
                </a:solidFill>
              </a:rPr>
              <a:t>This is a moderately right skewed distribution</a:t>
            </a:r>
          </a:p>
          <a:p>
            <a:r>
              <a:rPr lang="en-US" sz="1600" dirty="0">
                <a:solidFill>
                  <a:srgbClr val="202124"/>
                </a:solidFill>
              </a:rPr>
              <a:t>The Mean is slightly greater than the Median </a:t>
            </a:r>
          </a:p>
          <a:p>
            <a:r>
              <a:rPr lang="en-US" sz="1600" dirty="0">
                <a:solidFill>
                  <a:srgbClr val="202124"/>
                </a:solidFill>
              </a:rPr>
              <a:t>Skewness:</a:t>
            </a:r>
          </a:p>
          <a:p>
            <a:pPr lvl="1"/>
            <a:r>
              <a:rPr lang="en-US" sz="1400" dirty="0">
                <a:solidFill>
                  <a:srgbClr val="202124"/>
                </a:solidFill>
              </a:rPr>
              <a:t>Symmetric distribution: Skewness is BT-0.5 and 0.5</a:t>
            </a:r>
          </a:p>
          <a:p>
            <a:pPr lvl="1"/>
            <a:r>
              <a:rPr lang="en-US" sz="1400" dirty="0">
                <a:solidFill>
                  <a:srgbClr val="202124"/>
                </a:solidFill>
              </a:rPr>
              <a:t>Moderately skewed Dist.: BT -1 and -0.5 or BT 0.5 and 1</a:t>
            </a:r>
          </a:p>
          <a:p>
            <a:pPr lvl="1"/>
            <a:r>
              <a:rPr lang="en-US" sz="1400" dirty="0">
                <a:solidFill>
                  <a:srgbClr val="202124"/>
                </a:solidFill>
              </a:rPr>
              <a:t>Skewness is less than -1 or greater than 1, the distribution is highly skewed  </a:t>
            </a:r>
          </a:p>
          <a:p>
            <a:r>
              <a:rPr lang="en-US" sz="1600" dirty="0">
                <a:solidFill>
                  <a:srgbClr val="202124"/>
                </a:solidFill>
              </a:rPr>
              <a:t>A normal distribution has a kurtosis of 3</a:t>
            </a:r>
          </a:p>
          <a:p>
            <a:endParaRPr lang="en-US" sz="1800" dirty="0">
              <a:solidFill>
                <a:srgbClr val="292929"/>
              </a:solidFill>
            </a:endParaRP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46490FC-7392-5DBE-F39E-30AB1FE19A88}"/>
              </a:ext>
            </a:extLst>
          </p:cNvPr>
          <p:cNvPicPr>
            <a:picLocks noChangeAspect="1"/>
          </p:cNvPicPr>
          <p:nvPr/>
        </p:nvPicPr>
        <p:blipFill>
          <a:blip r:embed="rId3"/>
          <a:stretch>
            <a:fillRect/>
          </a:stretch>
        </p:blipFill>
        <p:spPr>
          <a:xfrm>
            <a:off x="587039" y="966901"/>
            <a:ext cx="3337262" cy="2257365"/>
          </a:xfrm>
          <a:prstGeom prst="rect">
            <a:avLst/>
          </a:prstGeom>
          <a:ln>
            <a:solidFill>
              <a:schemeClr val="accent1"/>
            </a:solidFill>
          </a:ln>
        </p:spPr>
      </p:pic>
      <p:grpSp>
        <p:nvGrpSpPr>
          <p:cNvPr id="18" name="Group 17">
            <a:extLst>
              <a:ext uri="{FF2B5EF4-FFF2-40B4-BE49-F238E27FC236}">
                <a16:creationId xmlns:a16="http://schemas.microsoft.com/office/drawing/2014/main" id="{9D95AAA4-1AD4-8E68-20C3-4845CE537A05}"/>
              </a:ext>
            </a:extLst>
          </p:cNvPr>
          <p:cNvGrpSpPr/>
          <p:nvPr/>
        </p:nvGrpSpPr>
        <p:grpSpPr>
          <a:xfrm>
            <a:off x="4124453" y="1058131"/>
            <a:ext cx="3026421" cy="2074903"/>
            <a:chOff x="670560" y="3789519"/>
            <a:chExt cx="3782568" cy="2074903"/>
          </a:xfrm>
        </p:grpSpPr>
        <p:sp>
          <p:nvSpPr>
            <p:cNvPr id="8" name="TextBox 7">
              <a:extLst>
                <a:ext uri="{FF2B5EF4-FFF2-40B4-BE49-F238E27FC236}">
                  <a16:creationId xmlns:a16="http://schemas.microsoft.com/office/drawing/2014/main" id="{93B51650-C5A2-8302-F6A9-4B89874F417F}"/>
                </a:ext>
              </a:extLst>
            </p:cNvPr>
            <p:cNvSpPr txBox="1"/>
            <p:nvPr/>
          </p:nvSpPr>
          <p:spPr>
            <a:xfrm>
              <a:off x="683786" y="5107202"/>
              <a:ext cx="2081102" cy="523220"/>
            </a:xfrm>
            <a:prstGeom prst="rect">
              <a:avLst/>
            </a:prstGeom>
            <a:noFill/>
            <a:ln>
              <a:noFill/>
            </a:ln>
          </p:spPr>
          <p:txBody>
            <a:bodyPr wrap="square" rtlCol="0">
              <a:spAutoFit/>
            </a:bodyPr>
            <a:lstStyle/>
            <a:p>
              <a:r>
                <a:rPr lang="en-US" dirty="0"/>
                <a:t>Kurtosis: 1.24</a:t>
              </a:r>
            </a:p>
            <a:p>
              <a:r>
                <a:rPr lang="en-US" dirty="0"/>
                <a:t>Skewness: 0.97</a:t>
              </a:r>
            </a:p>
          </p:txBody>
        </p:sp>
        <p:pic>
          <p:nvPicPr>
            <p:cNvPr id="6" name="Picture 5">
              <a:extLst>
                <a:ext uri="{FF2B5EF4-FFF2-40B4-BE49-F238E27FC236}">
                  <a16:creationId xmlns:a16="http://schemas.microsoft.com/office/drawing/2014/main" id="{7D53D15D-53A5-0AC3-4DA9-14C7F961EA44}"/>
                </a:ext>
              </a:extLst>
            </p:cNvPr>
            <p:cNvPicPr>
              <a:picLocks noChangeAspect="1"/>
            </p:cNvPicPr>
            <p:nvPr/>
          </p:nvPicPr>
          <p:blipFill>
            <a:blip r:embed="rId4"/>
            <a:stretch>
              <a:fillRect/>
            </a:stretch>
          </p:blipFill>
          <p:spPr>
            <a:xfrm>
              <a:off x="778790" y="4461446"/>
              <a:ext cx="3518890" cy="457200"/>
            </a:xfrm>
            <a:prstGeom prst="rect">
              <a:avLst/>
            </a:prstGeom>
            <a:ln>
              <a:noFill/>
            </a:ln>
          </p:spPr>
        </p:pic>
        <p:sp>
          <p:nvSpPr>
            <p:cNvPr id="9" name="TextBox 8">
              <a:extLst>
                <a:ext uri="{FF2B5EF4-FFF2-40B4-BE49-F238E27FC236}">
                  <a16:creationId xmlns:a16="http://schemas.microsoft.com/office/drawing/2014/main" id="{A09B20F6-9687-DA8A-8AD3-333358D1BF70}"/>
                </a:ext>
              </a:extLst>
            </p:cNvPr>
            <p:cNvSpPr txBox="1"/>
            <p:nvPr/>
          </p:nvSpPr>
          <p:spPr>
            <a:xfrm>
              <a:off x="778789" y="3814711"/>
              <a:ext cx="2797758" cy="307777"/>
            </a:xfrm>
            <a:prstGeom prst="rect">
              <a:avLst/>
            </a:prstGeom>
            <a:noFill/>
          </p:spPr>
          <p:txBody>
            <a:bodyPr wrap="square" rtlCol="0">
              <a:spAutoFit/>
            </a:bodyPr>
            <a:lstStyle/>
            <a:p>
              <a:r>
                <a:rPr lang="en-US" b="1" dirty="0">
                  <a:latin typeface="Trebuchet MS" panose="020B0603020202020204" pitchFamily="34" charset="0"/>
                </a:rPr>
                <a:t>Statistical Summary</a:t>
              </a:r>
            </a:p>
          </p:txBody>
        </p:sp>
        <p:sp>
          <p:nvSpPr>
            <p:cNvPr id="11" name="Rectangle 10">
              <a:extLst>
                <a:ext uri="{FF2B5EF4-FFF2-40B4-BE49-F238E27FC236}">
                  <a16:creationId xmlns:a16="http://schemas.microsoft.com/office/drawing/2014/main" id="{49B737D2-709A-72FD-B5BD-2445917F10BA}"/>
                </a:ext>
              </a:extLst>
            </p:cNvPr>
            <p:cNvSpPr/>
            <p:nvPr/>
          </p:nvSpPr>
          <p:spPr>
            <a:xfrm>
              <a:off x="670560" y="3789519"/>
              <a:ext cx="3782568" cy="2074903"/>
            </a:xfrm>
            <a:custGeom>
              <a:avLst/>
              <a:gdLst>
                <a:gd name="connsiteX0" fmla="*/ 0 w 3782568"/>
                <a:gd name="connsiteY0" fmla="*/ 0 h 2074903"/>
                <a:gd name="connsiteX1" fmla="*/ 616018 w 3782568"/>
                <a:gd name="connsiteY1" fmla="*/ 0 h 2074903"/>
                <a:gd name="connsiteX2" fmla="*/ 1194211 w 3782568"/>
                <a:gd name="connsiteY2" fmla="*/ 0 h 2074903"/>
                <a:gd name="connsiteX3" fmla="*/ 1734578 w 3782568"/>
                <a:gd name="connsiteY3" fmla="*/ 0 h 2074903"/>
                <a:gd name="connsiteX4" fmla="*/ 2274944 w 3782568"/>
                <a:gd name="connsiteY4" fmla="*/ 0 h 2074903"/>
                <a:gd name="connsiteX5" fmla="*/ 2890963 w 3782568"/>
                <a:gd name="connsiteY5" fmla="*/ 0 h 2074903"/>
                <a:gd name="connsiteX6" fmla="*/ 3782568 w 3782568"/>
                <a:gd name="connsiteY6" fmla="*/ 0 h 2074903"/>
                <a:gd name="connsiteX7" fmla="*/ 3782568 w 3782568"/>
                <a:gd name="connsiteY7" fmla="*/ 456479 h 2074903"/>
                <a:gd name="connsiteX8" fmla="*/ 3782568 w 3782568"/>
                <a:gd name="connsiteY8" fmla="*/ 995953 h 2074903"/>
                <a:gd name="connsiteX9" fmla="*/ 3782568 w 3782568"/>
                <a:gd name="connsiteY9" fmla="*/ 1452432 h 2074903"/>
                <a:gd name="connsiteX10" fmla="*/ 3782568 w 3782568"/>
                <a:gd name="connsiteY10" fmla="*/ 2074903 h 2074903"/>
                <a:gd name="connsiteX11" fmla="*/ 3317853 w 3782568"/>
                <a:gd name="connsiteY11" fmla="*/ 2074903 h 2074903"/>
                <a:gd name="connsiteX12" fmla="*/ 2701834 w 3782568"/>
                <a:gd name="connsiteY12" fmla="*/ 2074903 h 2074903"/>
                <a:gd name="connsiteX13" fmla="*/ 2199293 w 3782568"/>
                <a:gd name="connsiteY13" fmla="*/ 2074903 h 2074903"/>
                <a:gd name="connsiteX14" fmla="*/ 1583275 w 3782568"/>
                <a:gd name="connsiteY14" fmla="*/ 2074903 h 2074903"/>
                <a:gd name="connsiteX15" fmla="*/ 1118559 w 3782568"/>
                <a:gd name="connsiteY15" fmla="*/ 2074903 h 2074903"/>
                <a:gd name="connsiteX16" fmla="*/ 691670 w 3782568"/>
                <a:gd name="connsiteY16" fmla="*/ 2074903 h 2074903"/>
                <a:gd name="connsiteX17" fmla="*/ 0 w 3782568"/>
                <a:gd name="connsiteY17" fmla="*/ 2074903 h 2074903"/>
                <a:gd name="connsiteX18" fmla="*/ 0 w 3782568"/>
                <a:gd name="connsiteY18" fmla="*/ 1535428 h 2074903"/>
                <a:gd name="connsiteX19" fmla="*/ 0 w 3782568"/>
                <a:gd name="connsiteY19" fmla="*/ 1078950 h 2074903"/>
                <a:gd name="connsiteX20" fmla="*/ 0 w 3782568"/>
                <a:gd name="connsiteY20" fmla="*/ 518726 h 2074903"/>
                <a:gd name="connsiteX21" fmla="*/ 0 w 3782568"/>
                <a:gd name="connsiteY21" fmla="*/ 0 h 207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82568" h="2074903" fill="none" extrusionOk="0">
                  <a:moveTo>
                    <a:pt x="0" y="0"/>
                  </a:moveTo>
                  <a:cubicBezTo>
                    <a:pt x="185052" y="-12899"/>
                    <a:pt x="450636" y="72627"/>
                    <a:pt x="616018" y="0"/>
                  </a:cubicBezTo>
                  <a:cubicBezTo>
                    <a:pt x="781400" y="-72627"/>
                    <a:pt x="986229" y="54751"/>
                    <a:pt x="1194211" y="0"/>
                  </a:cubicBezTo>
                  <a:cubicBezTo>
                    <a:pt x="1402193" y="-54751"/>
                    <a:pt x="1496641" y="34212"/>
                    <a:pt x="1734578" y="0"/>
                  </a:cubicBezTo>
                  <a:cubicBezTo>
                    <a:pt x="1972515" y="-34212"/>
                    <a:pt x="2123093" y="41042"/>
                    <a:pt x="2274944" y="0"/>
                  </a:cubicBezTo>
                  <a:cubicBezTo>
                    <a:pt x="2426795" y="-41042"/>
                    <a:pt x="2732022" y="65744"/>
                    <a:pt x="2890963" y="0"/>
                  </a:cubicBezTo>
                  <a:cubicBezTo>
                    <a:pt x="3049904" y="-65744"/>
                    <a:pt x="3467077" y="106874"/>
                    <a:pt x="3782568" y="0"/>
                  </a:cubicBezTo>
                  <a:cubicBezTo>
                    <a:pt x="3813278" y="127076"/>
                    <a:pt x="3756372" y="301580"/>
                    <a:pt x="3782568" y="456479"/>
                  </a:cubicBezTo>
                  <a:cubicBezTo>
                    <a:pt x="3808764" y="611378"/>
                    <a:pt x="3752117" y="876521"/>
                    <a:pt x="3782568" y="995953"/>
                  </a:cubicBezTo>
                  <a:cubicBezTo>
                    <a:pt x="3813019" y="1115385"/>
                    <a:pt x="3757428" y="1352660"/>
                    <a:pt x="3782568" y="1452432"/>
                  </a:cubicBezTo>
                  <a:cubicBezTo>
                    <a:pt x="3807708" y="1552204"/>
                    <a:pt x="3711415" y="1872735"/>
                    <a:pt x="3782568" y="2074903"/>
                  </a:cubicBezTo>
                  <a:cubicBezTo>
                    <a:pt x="3646188" y="2088523"/>
                    <a:pt x="3499288" y="2057526"/>
                    <a:pt x="3317853" y="2074903"/>
                  </a:cubicBezTo>
                  <a:cubicBezTo>
                    <a:pt x="3136418" y="2092280"/>
                    <a:pt x="2992011" y="2011503"/>
                    <a:pt x="2701834" y="2074903"/>
                  </a:cubicBezTo>
                  <a:cubicBezTo>
                    <a:pt x="2411657" y="2138303"/>
                    <a:pt x="2433847" y="2039990"/>
                    <a:pt x="2199293" y="2074903"/>
                  </a:cubicBezTo>
                  <a:cubicBezTo>
                    <a:pt x="1964739" y="2109816"/>
                    <a:pt x="1712555" y="2008163"/>
                    <a:pt x="1583275" y="2074903"/>
                  </a:cubicBezTo>
                  <a:cubicBezTo>
                    <a:pt x="1453995" y="2141643"/>
                    <a:pt x="1342057" y="2037961"/>
                    <a:pt x="1118559" y="2074903"/>
                  </a:cubicBezTo>
                  <a:cubicBezTo>
                    <a:pt x="895061" y="2111845"/>
                    <a:pt x="848827" y="2068919"/>
                    <a:pt x="691670" y="2074903"/>
                  </a:cubicBezTo>
                  <a:cubicBezTo>
                    <a:pt x="534513" y="2080887"/>
                    <a:pt x="207343" y="2043389"/>
                    <a:pt x="0" y="2074903"/>
                  </a:cubicBezTo>
                  <a:cubicBezTo>
                    <a:pt x="-48606" y="1960595"/>
                    <a:pt x="19408" y="1670327"/>
                    <a:pt x="0" y="1535428"/>
                  </a:cubicBezTo>
                  <a:cubicBezTo>
                    <a:pt x="-19408" y="1400529"/>
                    <a:pt x="15155" y="1223310"/>
                    <a:pt x="0" y="1078950"/>
                  </a:cubicBezTo>
                  <a:cubicBezTo>
                    <a:pt x="-15155" y="934590"/>
                    <a:pt x="37254" y="748805"/>
                    <a:pt x="0" y="518726"/>
                  </a:cubicBezTo>
                  <a:cubicBezTo>
                    <a:pt x="-37254" y="288647"/>
                    <a:pt x="14788" y="133310"/>
                    <a:pt x="0" y="0"/>
                  </a:cubicBezTo>
                  <a:close/>
                </a:path>
                <a:path w="3782568" h="2074903" stroke="0" extrusionOk="0">
                  <a:moveTo>
                    <a:pt x="0" y="0"/>
                  </a:moveTo>
                  <a:cubicBezTo>
                    <a:pt x="132082" y="-48671"/>
                    <a:pt x="304020" y="9030"/>
                    <a:pt x="502541" y="0"/>
                  </a:cubicBezTo>
                  <a:cubicBezTo>
                    <a:pt x="701062" y="-9030"/>
                    <a:pt x="776005" y="19912"/>
                    <a:pt x="929431" y="0"/>
                  </a:cubicBezTo>
                  <a:cubicBezTo>
                    <a:pt x="1082857" y="-19912"/>
                    <a:pt x="1386235" y="11301"/>
                    <a:pt x="1545449" y="0"/>
                  </a:cubicBezTo>
                  <a:cubicBezTo>
                    <a:pt x="1704663" y="-11301"/>
                    <a:pt x="1911578" y="15842"/>
                    <a:pt x="2047990" y="0"/>
                  </a:cubicBezTo>
                  <a:cubicBezTo>
                    <a:pt x="2184402" y="-15842"/>
                    <a:pt x="2404155" y="51705"/>
                    <a:pt x="2550532" y="0"/>
                  </a:cubicBezTo>
                  <a:cubicBezTo>
                    <a:pt x="2696909" y="-51705"/>
                    <a:pt x="2891973" y="15889"/>
                    <a:pt x="3166550" y="0"/>
                  </a:cubicBezTo>
                  <a:cubicBezTo>
                    <a:pt x="3441127" y="-15889"/>
                    <a:pt x="3566686" y="41350"/>
                    <a:pt x="3782568" y="0"/>
                  </a:cubicBezTo>
                  <a:cubicBezTo>
                    <a:pt x="3815255" y="185489"/>
                    <a:pt x="3732611" y="445248"/>
                    <a:pt x="3782568" y="560224"/>
                  </a:cubicBezTo>
                  <a:cubicBezTo>
                    <a:pt x="3832525" y="675200"/>
                    <a:pt x="3763883" y="838882"/>
                    <a:pt x="3782568" y="1037452"/>
                  </a:cubicBezTo>
                  <a:cubicBezTo>
                    <a:pt x="3801253" y="1236022"/>
                    <a:pt x="3735945" y="1331254"/>
                    <a:pt x="3782568" y="1514679"/>
                  </a:cubicBezTo>
                  <a:cubicBezTo>
                    <a:pt x="3829191" y="1698104"/>
                    <a:pt x="3778661" y="1903900"/>
                    <a:pt x="3782568" y="2074903"/>
                  </a:cubicBezTo>
                  <a:cubicBezTo>
                    <a:pt x="3498079" y="2092515"/>
                    <a:pt x="3326682" y="2020372"/>
                    <a:pt x="3204375" y="2074903"/>
                  </a:cubicBezTo>
                  <a:cubicBezTo>
                    <a:pt x="3082068" y="2129434"/>
                    <a:pt x="2861245" y="2012180"/>
                    <a:pt x="2588357" y="2074903"/>
                  </a:cubicBezTo>
                  <a:cubicBezTo>
                    <a:pt x="2315469" y="2137626"/>
                    <a:pt x="2105169" y="2062283"/>
                    <a:pt x="1972339" y="2074903"/>
                  </a:cubicBezTo>
                  <a:cubicBezTo>
                    <a:pt x="1839509" y="2087523"/>
                    <a:pt x="1668458" y="2036352"/>
                    <a:pt x="1507624" y="2074903"/>
                  </a:cubicBezTo>
                  <a:cubicBezTo>
                    <a:pt x="1346791" y="2113454"/>
                    <a:pt x="1124360" y="2071895"/>
                    <a:pt x="967257" y="2074903"/>
                  </a:cubicBezTo>
                  <a:cubicBezTo>
                    <a:pt x="810154" y="2077911"/>
                    <a:pt x="259378" y="2019353"/>
                    <a:pt x="0" y="2074903"/>
                  </a:cubicBezTo>
                  <a:cubicBezTo>
                    <a:pt x="-36668" y="1840547"/>
                    <a:pt x="55286" y="1814993"/>
                    <a:pt x="0" y="1556177"/>
                  </a:cubicBezTo>
                  <a:cubicBezTo>
                    <a:pt x="-55286" y="1297361"/>
                    <a:pt x="30951" y="1238406"/>
                    <a:pt x="0" y="1078950"/>
                  </a:cubicBezTo>
                  <a:cubicBezTo>
                    <a:pt x="-30951" y="919494"/>
                    <a:pt x="754" y="799883"/>
                    <a:pt x="0" y="601722"/>
                  </a:cubicBezTo>
                  <a:cubicBezTo>
                    <a:pt x="-754" y="403561"/>
                    <a:pt x="40812" y="211588"/>
                    <a:pt x="0" y="0"/>
                  </a:cubicBezTo>
                  <a:close/>
                </a:path>
              </a:pathLst>
            </a:custGeom>
            <a:solidFill>
              <a:srgbClr val="FFC000">
                <a:alpha val="23000"/>
              </a:srgbClr>
            </a:solidFill>
            <a:ln>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9F8773FC-C703-DFBF-C879-372DD294A6F8}"/>
              </a:ext>
            </a:extLst>
          </p:cNvPr>
          <p:cNvPicPr>
            <a:picLocks noChangeAspect="1"/>
          </p:cNvPicPr>
          <p:nvPr/>
        </p:nvPicPr>
        <p:blipFill>
          <a:blip r:embed="rId5"/>
          <a:stretch>
            <a:fillRect/>
          </a:stretch>
        </p:blipFill>
        <p:spPr>
          <a:xfrm>
            <a:off x="535277" y="3633734"/>
            <a:ext cx="3440786" cy="2257365"/>
          </a:xfrm>
          <a:prstGeom prst="rect">
            <a:avLst/>
          </a:prstGeom>
          <a:ln>
            <a:solidFill>
              <a:srgbClr val="0070C0"/>
            </a:solidFill>
          </a:ln>
        </p:spPr>
      </p:pic>
      <p:pic>
        <p:nvPicPr>
          <p:cNvPr id="17" name="Picture 16">
            <a:extLst>
              <a:ext uri="{FF2B5EF4-FFF2-40B4-BE49-F238E27FC236}">
                <a16:creationId xmlns:a16="http://schemas.microsoft.com/office/drawing/2014/main" id="{BB611669-0C24-3E5A-91A0-E589DB2268D5}"/>
              </a:ext>
            </a:extLst>
          </p:cNvPr>
          <p:cNvPicPr>
            <a:picLocks noChangeAspect="1"/>
          </p:cNvPicPr>
          <p:nvPr/>
        </p:nvPicPr>
        <p:blipFill>
          <a:blip r:embed="rId6"/>
          <a:stretch>
            <a:fillRect/>
          </a:stretch>
        </p:blipFill>
        <p:spPr>
          <a:xfrm>
            <a:off x="4481995" y="3659984"/>
            <a:ext cx="2273556" cy="2074903"/>
          </a:xfrm>
          <a:prstGeom prst="rect">
            <a:avLst/>
          </a:prstGeom>
          <a:ln>
            <a:solidFill>
              <a:schemeClr val="accent4">
                <a:shade val="50000"/>
              </a:schemeClr>
            </a:solidFill>
          </a:ln>
        </p:spPr>
      </p:pic>
      <p:pic>
        <p:nvPicPr>
          <p:cNvPr id="20" name="Picture 19">
            <a:extLst>
              <a:ext uri="{FF2B5EF4-FFF2-40B4-BE49-F238E27FC236}">
                <a16:creationId xmlns:a16="http://schemas.microsoft.com/office/drawing/2014/main" id="{B388556C-3EDB-D777-608D-2A92090EF47A}"/>
              </a:ext>
            </a:extLst>
          </p:cNvPr>
          <p:cNvPicPr>
            <a:picLocks noChangeAspect="1"/>
          </p:cNvPicPr>
          <p:nvPr/>
        </p:nvPicPr>
        <p:blipFill>
          <a:blip r:embed="rId7"/>
          <a:stretch>
            <a:fillRect/>
          </a:stretch>
        </p:blipFill>
        <p:spPr>
          <a:xfrm>
            <a:off x="7699845" y="4326894"/>
            <a:ext cx="3782567" cy="1809008"/>
          </a:xfrm>
          <a:prstGeom prst="rect">
            <a:avLst/>
          </a:prstGeom>
          <a:ln>
            <a:solidFill>
              <a:schemeClr val="accent4">
                <a:shade val="50000"/>
              </a:schemeClr>
            </a:solidFill>
          </a:ln>
        </p:spPr>
      </p:pic>
    </p:spTree>
    <p:extLst>
      <p:ext uri="{BB962C8B-B14F-4D97-AF65-F5344CB8AC3E}">
        <p14:creationId xmlns:p14="http://schemas.microsoft.com/office/powerpoint/2010/main" val="75072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7.Relationship between IBU and ABV</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47085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333333"/>
                </a:solidFill>
              </a:rPr>
              <a:t>Relationship between IBU and ABV</a:t>
            </a:r>
          </a:p>
          <a:p>
            <a:r>
              <a:rPr lang="en-US" sz="2400" dirty="0">
                <a:solidFill>
                  <a:srgbClr val="333333"/>
                </a:solidFill>
              </a:rPr>
              <a:t>Strong positive linear relationship between IBU and ABV</a:t>
            </a:r>
          </a:p>
          <a:p>
            <a:r>
              <a:rPr lang="en-US" sz="2400" dirty="0">
                <a:solidFill>
                  <a:srgbClr val="333333"/>
                </a:solidFill>
              </a:rPr>
              <a:t>IPAs tend to have higher ABV and IBU</a:t>
            </a:r>
          </a:p>
          <a:p>
            <a:r>
              <a:rPr lang="en-US" sz="2400" dirty="0">
                <a:solidFill>
                  <a:srgbClr val="333333"/>
                </a:solidFill>
              </a:rPr>
              <a:t>The correlation coefficient also confirms the linear relationship</a:t>
            </a:r>
          </a:p>
          <a:p>
            <a:endParaRPr lang="en-US" sz="2000" dirty="0">
              <a:solidFill>
                <a:srgbClr val="333333"/>
              </a:solidFill>
            </a:endParaRPr>
          </a:p>
          <a:p>
            <a:endParaRPr lang="en-US" sz="1800" dirty="0">
              <a:solidFill>
                <a:srgbClr val="292929"/>
              </a:solidFill>
            </a:endParaRPr>
          </a:p>
          <a:p>
            <a:endParaRPr lang="en-US" sz="1800" dirty="0">
              <a:solidFill>
                <a:srgbClr val="292929"/>
              </a:solidFill>
            </a:endParaRP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94EF76E-A989-7964-8A41-FF653BCFE093}"/>
              </a:ext>
            </a:extLst>
          </p:cNvPr>
          <p:cNvPicPr>
            <a:picLocks noChangeAspect="1"/>
          </p:cNvPicPr>
          <p:nvPr/>
        </p:nvPicPr>
        <p:blipFill>
          <a:blip r:embed="rId3"/>
          <a:stretch>
            <a:fillRect/>
          </a:stretch>
        </p:blipFill>
        <p:spPr>
          <a:xfrm>
            <a:off x="1025168" y="829088"/>
            <a:ext cx="4125949" cy="2479443"/>
          </a:xfrm>
          <a:prstGeom prst="rect">
            <a:avLst/>
          </a:prstGeom>
        </p:spPr>
      </p:pic>
      <p:pic>
        <p:nvPicPr>
          <p:cNvPr id="13" name="Picture 12">
            <a:extLst>
              <a:ext uri="{FF2B5EF4-FFF2-40B4-BE49-F238E27FC236}">
                <a16:creationId xmlns:a16="http://schemas.microsoft.com/office/drawing/2014/main" id="{5C3E3893-8FAE-FEA9-6700-C8A951DADAA5}"/>
              </a:ext>
            </a:extLst>
          </p:cNvPr>
          <p:cNvPicPr>
            <a:picLocks noChangeAspect="1"/>
          </p:cNvPicPr>
          <p:nvPr/>
        </p:nvPicPr>
        <p:blipFill>
          <a:blip r:embed="rId4"/>
          <a:stretch>
            <a:fillRect/>
          </a:stretch>
        </p:blipFill>
        <p:spPr>
          <a:xfrm>
            <a:off x="877853" y="3429000"/>
            <a:ext cx="4922872" cy="2984550"/>
          </a:xfrm>
          <a:prstGeom prst="rect">
            <a:avLst/>
          </a:prstGeom>
        </p:spPr>
      </p:pic>
      <p:pic>
        <p:nvPicPr>
          <p:cNvPr id="5" name="Picture 4">
            <a:extLst>
              <a:ext uri="{FF2B5EF4-FFF2-40B4-BE49-F238E27FC236}">
                <a16:creationId xmlns:a16="http://schemas.microsoft.com/office/drawing/2014/main" id="{C584E0B5-F980-398B-C49C-B7ECEA4342C8}"/>
              </a:ext>
            </a:extLst>
          </p:cNvPr>
          <p:cNvPicPr>
            <a:picLocks noChangeAspect="1"/>
          </p:cNvPicPr>
          <p:nvPr/>
        </p:nvPicPr>
        <p:blipFill>
          <a:blip r:embed="rId5"/>
          <a:stretch>
            <a:fillRect/>
          </a:stretch>
        </p:blipFill>
        <p:spPr>
          <a:xfrm>
            <a:off x="8000326" y="4220289"/>
            <a:ext cx="3667658" cy="1907378"/>
          </a:xfrm>
          <a:prstGeom prst="rect">
            <a:avLst/>
          </a:prstGeom>
          <a:ln>
            <a:solidFill>
              <a:schemeClr val="tx1"/>
            </a:solidFill>
          </a:ln>
        </p:spPr>
      </p:pic>
    </p:spTree>
    <p:extLst>
      <p:ext uri="{BB962C8B-B14F-4D97-AF65-F5344CB8AC3E}">
        <p14:creationId xmlns:p14="http://schemas.microsoft.com/office/powerpoint/2010/main" val="6084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Objectives</a:t>
            </a:r>
            <a:endParaRPr/>
          </a:p>
        </p:txBody>
      </p:sp>
      <p:sp>
        <p:nvSpPr>
          <p:cNvPr id="159" name="Google Shape;159;p2"/>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sz="3600" dirty="0"/>
              <a:t>Introduction</a:t>
            </a:r>
            <a:endParaRPr sz="3600" dirty="0"/>
          </a:p>
          <a:p>
            <a:pPr marL="228600" lvl="0" indent="-228600" algn="l" rtl="0">
              <a:lnSpc>
                <a:spcPct val="90000"/>
              </a:lnSpc>
              <a:spcBef>
                <a:spcPts val="1000"/>
              </a:spcBef>
              <a:spcAft>
                <a:spcPts val="0"/>
              </a:spcAft>
              <a:buClr>
                <a:schemeClr val="dk1"/>
              </a:buClr>
              <a:buSzPts val="2800"/>
              <a:buChar char="•"/>
            </a:pPr>
            <a:r>
              <a:rPr lang="en-US" sz="3600" dirty="0"/>
              <a:t>Important facts of Budweiser</a:t>
            </a:r>
            <a:endParaRPr sz="3600" dirty="0"/>
          </a:p>
          <a:p>
            <a:pPr marL="228600" lvl="0" indent="-228600" algn="l" rtl="0">
              <a:lnSpc>
                <a:spcPct val="90000"/>
              </a:lnSpc>
              <a:spcBef>
                <a:spcPts val="1000"/>
              </a:spcBef>
              <a:spcAft>
                <a:spcPts val="0"/>
              </a:spcAft>
              <a:buClr>
                <a:schemeClr val="dk1"/>
              </a:buClr>
              <a:buSzPts val="2800"/>
              <a:buChar char="•"/>
            </a:pPr>
            <a:r>
              <a:rPr lang="en-US" sz="3600" dirty="0"/>
              <a:t>Definition of IBU and ABV</a:t>
            </a:r>
            <a:endParaRPr sz="3600" dirty="0"/>
          </a:p>
          <a:p>
            <a:pPr marL="228600" lvl="0" indent="-228600" algn="l" rtl="0">
              <a:lnSpc>
                <a:spcPct val="90000"/>
              </a:lnSpc>
              <a:spcBef>
                <a:spcPts val="1000"/>
              </a:spcBef>
              <a:spcAft>
                <a:spcPts val="0"/>
              </a:spcAft>
              <a:buClr>
                <a:schemeClr val="dk1"/>
              </a:buClr>
              <a:buSzPts val="2800"/>
              <a:buChar char="•"/>
            </a:pPr>
            <a:r>
              <a:rPr lang="en-US" sz="3600" dirty="0"/>
              <a:t>Difference between IPA and PALE</a:t>
            </a:r>
            <a:endParaRPr sz="3600" dirty="0"/>
          </a:p>
          <a:p>
            <a:pPr marL="228600" lvl="0" indent="-228600" algn="l" rtl="0">
              <a:lnSpc>
                <a:spcPct val="90000"/>
              </a:lnSpc>
              <a:spcBef>
                <a:spcPts val="1000"/>
              </a:spcBef>
              <a:spcAft>
                <a:spcPts val="0"/>
              </a:spcAft>
              <a:buClr>
                <a:schemeClr val="dk1"/>
              </a:buClr>
              <a:buSzPts val="2800"/>
              <a:buChar char="•"/>
            </a:pPr>
            <a:r>
              <a:rPr lang="en-US" sz="3600" dirty="0"/>
              <a:t>Answer the question of the EDA</a:t>
            </a:r>
            <a:endParaRPr sz="3600"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animEffect transition="in" filter="fade">
                                      <p:cBhvr>
                                        <p:cTn id="7" dur="500"/>
                                        <p:tgtEl>
                                          <p:spTgt spid="1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9">
                                            <p:txEl>
                                              <p:pRg st="1" end="1"/>
                                            </p:txEl>
                                          </p:spTgt>
                                        </p:tgtEl>
                                        <p:attrNameLst>
                                          <p:attrName>style.visibility</p:attrName>
                                        </p:attrNameLst>
                                      </p:cBhvr>
                                      <p:to>
                                        <p:strVal val="visible"/>
                                      </p:to>
                                    </p:set>
                                    <p:animEffect transition="in" filter="fade">
                                      <p:cBhvr>
                                        <p:cTn id="12" dur="500"/>
                                        <p:tgtEl>
                                          <p:spTgt spid="1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9">
                                            <p:txEl>
                                              <p:pRg st="2" end="2"/>
                                            </p:txEl>
                                          </p:spTgt>
                                        </p:tgtEl>
                                        <p:attrNameLst>
                                          <p:attrName>style.visibility</p:attrName>
                                        </p:attrNameLst>
                                      </p:cBhvr>
                                      <p:to>
                                        <p:strVal val="visible"/>
                                      </p:to>
                                    </p:set>
                                    <p:animEffect transition="in" filter="fade">
                                      <p:cBhvr>
                                        <p:cTn id="17" dur="500"/>
                                        <p:tgtEl>
                                          <p:spTgt spid="1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9">
                                            <p:txEl>
                                              <p:pRg st="3" end="3"/>
                                            </p:txEl>
                                          </p:spTgt>
                                        </p:tgtEl>
                                        <p:attrNameLst>
                                          <p:attrName>style.visibility</p:attrName>
                                        </p:attrNameLst>
                                      </p:cBhvr>
                                      <p:to>
                                        <p:strVal val="visible"/>
                                      </p:to>
                                    </p:set>
                                    <p:animEffect transition="in" filter="fade">
                                      <p:cBhvr>
                                        <p:cTn id="22" dur="500"/>
                                        <p:tgtEl>
                                          <p:spTgt spid="1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9">
                                            <p:txEl>
                                              <p:pRg st="4" end="4"/>
                                            </p:txEl>
                                          </p:spTgt>
                                        </p:tgtEl>
                                        <p:attrNameLst>
                                          <p:attrName>style.visibility</p:attrName>
                                        </p:attrNameLst>
                                      </p:cBhvr>
                                      <p:to>
                                        <p:strVal val="visible"/>
                                      </p:to>
                                    </p:set>
                                    <p:animEffect transition="in" filter="fade">
                                      <p:cBhvr>
                                        <p:cTn id="27" dur="500"/>
                                        <p:tgtEl>
                                          <p:spTgt spid="1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A561A56-F890-AA43-5A91-72BABA9B54C8}"/>
              </a:ext>
            </a:extLst>
          </p:cNvPr>
          <p:cNvPicPr>
            <a:picLocks noChangeAspect="1"/>
          </p:cNvPicPr>
          <p:nvPr/>
        </p:nvPicPr>
        <p:blipFill>
          <a:blip r:embed="rId3"/>
          <a:stretch>
            <a:fillRect/>
          </a:stretch>
        </p:blipFill>
        <p:spPr>
          <a:xfrm>
            <a:off x="-110953" y="1347146"/>
            <a:ext cx="7365656" cy="4549584"/>
          </a:xfrm>
          <a:prstGeom prst="rect">
            <a:avLst/>
          </a:prstGeom>
        </p:spPr>
      </p:pic>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sz="3600" b="1" dirty="0">
                <a:solidFill>
                  <a:srgbClr val="DE1930"/>
                </a:solidFill>
                <a:latin typeface="Trebuchet MS" panose="020B0603020202020204" pitchFamily="34" charset="0"/>
              </a:rPr>
              <a:t>8.Difference between IPA and PALE Beer types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53100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333333"/>
                </a:solidFill>
              </a:rPr>
              <a:t>Difference between IPA and PALE</a:t>
            </a:r>
          </a:p>
          <a:p>
            <a:r>
              <a:rPr lang="en-US" sz="2400" dirty="0">
                <a:solidFill>
                  <a:srgbClr val="333333"/>
                </a:solidFill>
              </a:rPr>
              <a:t>IPA beer types high level of IBU and ABV</a:t>
            </a:r>
          </a:p>
          <a:p>
            <a:r>
              <a:rPr lang="en-US" sz="2400" dirty="0">
                <a:solidFill>
                  <a:srgbClr val="333333"/>
                </a:solidFill>
              </a:rPr>
              <a:t>ALE beer types less level of IBU and ABV</a:t>
            </a:r>
          </a:p>
          <a:p>
            <a:r>
              <a:rPr lang="en-US" sz="2400" dirty="0">
                <a:solidFill>
                  <a:srgbClr val="333333"/>
                </a:solidFill>
              </a:rPr>
              <a:t>Pale ales will usually be between (0.045 - 0.062)ABV </a:t>
            </a:r>
          </a:p>
          <a:p>
            <a:r>
              <a:rPr lang="en-US" sz="2400" dirty="0">
                <a:solidFill>
                  <a:srgbClr val="333333"/>
                </a:solidFill>
              </a:rPr>
              <a:t>IPAs sit between 0.05 –0.075 and more for a double IPA(0.075 – 0.10) ABV</a:t>
            </a:r>
          </a:p>
          <a:p>
            <a:r>
              <a:rPr lang="en-US" sz="2400" dirty="0">
                <a:solidFill>
                  <a:srgbClr val="333333"/>
                </a:solidFill>
              </a:rPr>
              <a:t>IPAs slightly more bitter</a:t>
            </a:r>
          </a:p>
          <a:p>
            <a:pPr marL="0" indent="0">
              <a:buNone/>
            </a:pPr>
            <a:endParaRPr lang="en-US" sz="1800" dirty="0">
              <a:solidFill>
                <a:srgbClr val="292929"/>
              </a:solidFill>
            </a:endParaRPr>
          </a:p>
          <a:p>
            <a:endParaRPr lang="en-US" sz="1800" dirty="0">
              <a:solidFill>
                <a:srgbClr val="292929"/>
              </a:solidFill>
            </a:endParaRP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980ADF4-5117-06E7-4255-7ACAE4CD1A0E}"/>
              </a:ext>
            </a:extLst>
          </p:cNvPr>
          <p:cNvSpPr/>
          <p:nvPr/>
        </p:nvSpPr>
        <p:spPr>
          <a:xfrm>
            <a:off x="3571875" y="2292464"/>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9000"/>
            </a:srgbClr>
          </a:solidFill>
          <a:ln>
            <a:solidFill>
              <a:schemeClr val="bg1">
                <a:lumMod val="6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4395EA-4C55-693A-81CA-EAB44F9A13C0}"/>
              </a:ext>
            </a:extLst>
          </p:cNvPr>
          <p:cNvSpPr/>
          <p:nvPr/>
        </p:nvSpPr>
        <p:spPr>
          <a:xfrm>
            <a:off x="1543050" y="3912450"/>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8000"/>
            </a:srgbClr>
          </a:solidFill>
          <a:ln>
            <a:solidFill>
              <a:schemeClr val="bg1">
                <a:lumMod val="6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5740F7E0-42A8-B076-F096-44846D44C1DD}"/>
              </a:ext>
            </a:extLst>
          </p:cNvPr>
          <p:cNvCxnSpPr>
            <a:cxnSpLocks/>
          </p:cNvCxnSpPr>
          <p:nvPr/>
        </p:nvCxnSpPr>
        <p:spPr>
          <a:xfrm flipH="1" flipV="1">
            <a:off x="5753100" y="2850078"/>
            <a:ext cx="1003960" cy="1062372"/>
          </a:xfrm>
          <a:prstGeom prst="straightConnector1">
            <a:avLst/>
          </a:prstGeom>
          <a:ln>
            <a:solidFill>
              <a:srgbClr val="2BF5E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1F84D1B-70D9-6EE7-7307-9F03A1E3AFAB}"/>
              </a:ext>
            </a:extLst>
          </p:cNvPr>
          <p:cNvCxnSpPr/>
          <p:nvPr/>
        </p:nvCxnSpPr>
        <p:spPr>
          <a:xfrm flipH="1">
            <a:off x="3724275" y="3693226"/>
            <a:ext cx="3032785" cy="73627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385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sz="3600" b="1" dirty="0">
                <a:solidFill>
                  <a:srgbClr val="DE1930"/>
                </a:solidFill>
                <a:latin typeface="Trebuchet MS" panose="020B0603020202020204" pitchFamily="34" charset="0"/>
              </a:rPr>
              <a:t>8.Difference between IPA and PALE Beer types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5310074"/>
          </a:xfrm>
          <a:prstGeom prst="rect">
            <a:avLst/>
          </a:prstGeom>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i="0" dirty="0">
                <a:solidFill>
                  <a:srgbClr val="292929"/>
                </a:solidFill>
                <a:effectLst/>
              </a:rPr>
              <a:t>Using KNN to proof difference</a:t>
            </a:r>
            <a:r>
              <a:rPr lang="en-US" sz="2400" b="0" i="0" dirty="0">
                <a:solidFill>
                  <a:srgbClr val="292929"/>
                </a:solidFill>
                <a:effectLst/>
              </a:rPr>
              <a:t>:</a:t>
            </a:r>
          </a:p>
          <a:p>
            <a:r>
              <a:rPr lang="en-US" sz="2400" dirty="0">
                <a:solidFill>
                  <a:srgbClr val="292929"/>
                </a:solidFill>
              </a:rPr>
              <a:t>The accuracy of KNN is very high</a:t>
            </a:r>
          </a:p>
          <a:p>
            <a:r>
              <a:rPr lang="en-US" sz="2400" dirty="0">
                <a:solidFill>
                  <a:srgbClr val="292929"/>
                </a:solidFill>
              </a:rPr>
              <a:t>There’s a clear difference between IPA beers and the rest</a:t>
            </a:r>
            <a:endParaRPr lang="en-US" sz="2400" dirty="0">
              <a:solidFill>
                <a:srgbClr val="333333"/>
              </a:solidFill>
            </a:endParaRPr>
          </a:p>
          <a:p>
            <a:r>
              <a:rPr lang="en-US" sz="2400" dirty="0">
                <a:solidFill>
                  <a:srgbClr val="292929"/>
                </a:solidFill>
              </a:rPr>
              <a:t>KNN easily can classify when a beer is IPA or a beer is a Pale</a:t>
            </a:r>
          </a:p>
          <a:p>
            <a:r>
              <a:rPr lang="en-US" sz="2400" dirty="0">
                <a:solidFill>
                  <a:srgbClr val="292929"/>
                </a:solidFill>
              </a:rPr>
              <a:t>Both group have a clear difference of bitterness and alcohol</a:t>
            </a:r>
          </a:p>
          <a:p>
            <a:endParaRPr lang="en-US" sz="1800" dirty="0">
              <a:solidFill>
                <a:srgbClr val="292929"/>
              </a:solidFill>
            </a:endParaRPr>
          </a:p>
        </p:txBody>
      </p:sp>
      <p:grpSp>
        <p:nvGrpSpPr>
          <p:cNvPr id="4" name="Group 3">
            <a:extLst>
              <a:ext uri="{FF2B5EF4-FFF2-40B4-BE49-F238E27FC236}">
                <a16:creationId xmlns:a16="http://schemas.microsoft.com/office/drawing/2014/main" id="{39288A1C-BE11-EB2D-2371-BC5759F6AC1C}"/>
              </a:ext>
            </a:extLst>
          </p:cNvPr>
          <p:cNvGrpSpPr/>
          <p:nvPr/>
        </p:nvGrpSpPr>
        <p:grpSpPr>
          <a:xfrm>
            <a:off x="76200" y="966901"/>
            <a:ext cx="3815080" cy="2808294"/>
            <a:chOff x="-110953" y="1347146"/>
            <a:chExt cx="7365656" cy="4549584"/>
          </a:xfrm>
        </p:grpSpPr>
        <p:pic>
          <p:nvPicPr>
            <p:cNvPr id="12" name="Picture 11">
              <a:extLst>
                <a:ext uri="{FF2B5EF4-FFF2-40B4-BE49-F238E27FC236}">
                  <a16:creationId xmlns:a16="http://schemas.microsoft.com/office/drawing/2014/main" id="{FA561A56-F890-AA43-5A91-72BABA9B54C8}"/>
                </a:ext>
              </a:extLst>
            </p:cNvPr>
            <p:cNvPicPr>
              <a:picLocks noChangeAspect="1"/>
            </p:cNvPicPr>
            <p:nvPr/>
          </p:nvPicPr>
          <p:blipFill>
            <a:blip r:embed="rId3"/>
            <a:stretch>
              <a:fillRect/>
            </a:stretch>
          </p:blipFill>
          <p:spPr>
            <a:xfrm>
              <a:off x="-110953" y="1347146"/>
              <a:ext cx="7365656" cy="4549584"/>
            </a:xfrm>
            <a:prstGeom prst="rect">
              <a:avLst/>
            </a:prstGeom>
            <a:ln>
              <a:solidFill>
                <a:schemeClr val="accent1"/>
              </a:solidFill>
            </a:ln>
          </p:spPr>
        </p:pic>
        <p:sp>
          <p:nvSpPr>
            <p:cNvPr id="7" name="Rectangle 6">
              <a:extLst>
                <a:ext uri="{FF2B5EF4-FFF2-40B4-BE49-F238E27FC236}">
                  <a16:creationId xmlns:a16="http://schemas.microsoft.com/office/drawing/2014/main" id="{0980ADF4-5117-06E7-4255-7ACAE4CD1A0E}"/>
                </a:ext>
              </a:extLst>
            </p:cNvPr>
            <p:cNvSpPr/>
            <p:nvPr/>
          </p:nvSpPr>
          <p:spPr>
            <a:xfrm>
              <a:off x="3571875" y="2292464"/>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27000"/>
              </a:srgbClr>
            </a:solidFill>
            <a:ln>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4395EA-4C55-693A-81CA-EAB44F9A13C0}"/>
                </a:ext>
              </a:extLst>
            </p:cNvPr>
            <p:cNvSpPr/>
            <p:nvPr/>
          </p:nvSpPr>
          <p:spPr>
            <a:xfrm>
              <a:off x="1543050" y="3912450"/>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27000"/>
              </a:srgbClr>
            </a:solidFill>
            <a:ln>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EC94C34B-181B-0D89-E035-9E3305BA7EC9}"/>
              </a:ext>
            </a:extLst>
          </p:cNvPr>
          <p:cNvPicPr>
            <a:picLocks noChangeAspect="1"/>
          </p:cNvPicPr>
          <p:nvPr/>
        </p:nvPicPr>
        <p:blipFill>
          <a:blip r:embed="rId4"/>
          <a:stretch>
            <a:fillRect/>
          </a:stretch>
        </p:blipFill>
        <p:spPr>
          <a:xfrm>
            <a:off x="4011630" y="966901"/>
            <a:ext cx="2942866" cy="4412381"/>
          </a:xfrm>
          <a:prstGeom prst="rect">
            <a:avLst/>
          </a:prstGeom>
          <a:ln>
            <a:solidFill>
              <a:schemeClr val="accent1"/>
            </a:solidFill>
          </a:ln>
        </p:spPr>
      </p:pic>
      <p:sp>
        <p:nvSpPr>
          <p:cNvPr id="8" name="Rectangle 7">
            <a:extLst>
              <a:ext uri="{FF2B5EF4-FFF2-40B4-BE49-F238E27FC236}">
                <a16:creationId xmlns:a16="http://schemas.microsoft.com/office/drawing/2014/main" id="{432E4A19-E387-8022-BA7B-3DDFD688F493}"/>
              </a:ext>
            </a:extLst>
          </p:cNvPr>
          <p:cNvSpPr/>
          <p:nvPr/>
        </p:nvSpPr>
        <p:spPr>
          <a:xfrm>
            <a:off x="4836160" y="2092960"/>
            <a:ext cx="1625600" cy="199504"/>
          </a:xfrm>
          <a:custGeom>
            <a:avLst/>
            <a:gdLst>
              <a:gd name="connsiteX0" fmla="*/ 0 w 1625600"/>
              <a:gd name="connsiteY0" fmla="*/ 0 h 199504"/>
              <a:gd name="connsiteX1" fmla="*/ 574379 w 1625600"/>
              <a:gd name="connsiteY1" fmla="*/ 0 h 199504"/>
              <a:gd name="connsiteX2" fmla="*/ 1132501 w 1625600"/>
              <a:gd name="connsiteY2" fmla="*/ 0 h 199504"/>
              <a:gd name="connsiteX3" fmla="*/ 1625600 w 1625600"/>
              <a:gd name="connsiteY3" fmla="*/ 0 h 199504"/>
              <a:gd name="connsiteX4" fmla="*/ 1625600 w 1625600"/>
              <a:gd name="connsiteY4" fmla="*/ 199504 h 199504"/>
              <a:gd name="connsiteX5" fmla="*/ 1116245 w 1625600"/>
              <a:gd name="connsiteY5" fmla="*/ 199504 h 199504"/>
              <a:gd name="connsiteX6" fmla="*/ 574379 w 1625600"/>
              <a:gd name="connsiteY6" fmla="*/ 199504 h 199504"/>
              <a:gd name="connsiteX7" fmla="*/ 0 w 1625600"/>
              <a:gd name="connsiteY7" fmla="*/ 199504 h 199504"/>
              <a:gd name="connsiteX8" fmla="*/ 0 w 1625600"/>
              <a:gd name="connsiteY8" fmla="*/ 0 h 19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600" h="199504" fill="none" extrusionOk="0">
                <a:moveTo>
                  <a:pt x="0" y="0"/>
                </a:moveTo>
                <a:cubicBezTo>
                  <a:pt x="132075" y="-67659"/>
                  <a:pt x="416999" y="63692"/>
                  <a:pt x="574379" y="0"/>
                </a:cubicBezTo>
                <a:cubicBezTo>
                  <a:pt x="731759" y="-63692"/>
                  <a:pt x="905858" y="58753"/>
                  <a:pt x="1132501" y="0"/>
                </a:cubicBezTo>
                <a:cubicBezTo>
                  <a:pt x="1359144" y="-58753"/>
                  <a:pt x="1505614" y="21003"/>
                  <a:pt x="1625600" y="0"/>
                </a:cubicBezTo>
                <a:cubicBezTo>
                  <a:pt x="1640818" y="76429"/>
                  <a:pt x="1608083" y="159162"/>
                  <a:pt x="1625600" y="199504"/>
                </a:cubicBezTo>
                <a:cubicBezTo>
                  <a:pt x="1494594" y="239982"/>
                  <a:pt x="1220996" y="145743"/>
                  <a:pt x="1116245" y="199504"/>
                </a:cubicBezTo>
                <a:cubicBezTo>
                  <a:pt x="1011494" y="253265"/>
                  <a:pt x="787697" y="145763"/>
                  <a:pt x="574379" y="199504"/>
                </a:cubicBezTo>
                <a:cubicBezTo>
                  <a:pt x="361061" y="253245"/>
                  <a:pt x="147138" y="161055"/>
                  <a:pt x="0" y="199504"/>
                </a:cubicBezTo>
                <a:cubicBezTo>
                  <a:pt x="-15681" y="126984"/>
                  <a:pt x="3094" y="51516"/>
                  <a:pt x="0" y="0"/>
                </a:cubicBezTo>
                <a:close/>
              </a:path>
              <a:path w="1625600" h="199504" stroke="0" extrusionOk="0">
                <a:moveTo>
                  <a:pt x="0" y="0"/>
                </a:moveTo>
                <a:cubicBezTo>
                  <a:pt x="255586" y="-10947"/>
                  <a:pt x="294847" y="7391"/>
                  <a:pt x="525611" y="0"/>
                </a:cubicBezTo>
                <a:cubicBezTo>
                  <a:pt x="756375" y="-7391"/>
                  <a:pt x="865638" y="21572"/>
                  <a:pt x="1018709" y="0"/>
                </a:cubicBezTo>
                <a:cubicBezTo>
                  <a:pt x="1171780" y="-21572"/>
                  <a:pt x="1389356" y="60718"/>
                  <a:pt x="1625600" y="0"/>
                </a:cubicBezTo>
                <a:cubicBezTo>
                  <a:pt x="1637182" y="48180"/>
                  <a:pt x="1620778" y="128758"/>
                  <a:pt x="1625600" y="199504"/>
                </a:cubicBezTo>
                <a:cubicBezTo>
                  <a:pt x="1449882" y="248413"/>
                  <a:pt x="1301817" y="146068"/>
                  <a:pt x="1116245" y="199504"/>
                </a:cubicBezTo>
                <a:cubicBezTo>
                  <a:pt x="930674" y="252940"/>
                  <a:pt x="792532" y="173128"/>
                  <a:pt x="541867" y="199504"/>
                </a:cubicBezTo>
                <a:cubicBezTo>
                  <a:pt x="291202" y="225880"/>
                  <a:pt x="219194" y="151927"/>
                  <a:pt x="0" y="199504"/>
                </a:cubicBezTo>
                <a:cubicBezTo>
                  <a:pt x="-9560" y="108401"/>
                  <a:pt x="23836" y="41588"/>
                  <a:pt x="0" y="0"/>
                </a:cubicBezTo>
                <a:close/>
              </a:path>
            </a:pathLst>
          </a:custGeom>
          <a:solidFill>
            <a:srgbClr val="FFC000">
              <a:alpha val="27000"/>
            </a:srgbClr>
          </a:solidFill>
          <a:ln>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37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120463" y="0"/>
            <a:ext cx="10047352" cy="1325563"/>
          </a:xfrm>
        </p:spPr>
        <p:txBody>
          <a:bodyPr>
            <a:normAutofit/>
          </a:bodyPr>
          <a:lstStyle/>
          <a:p>
            <a:pPr algn="l"/>
            <a:r>
              <a:rPr lang="en-US" sz="4000" b="1" dirty="0">
                <a:solidFill>
                  <a:srgbClr val="DE1930"/>
                </a:solidFill>
                <a:latin typeface="Trebuchet MS" panose="020B0603020202020204" pitchFamily="34" charset="0"/>
              </a:rPr>
              <a:t>9.Analysis of Beer Assortment by State</a:t>
            </a:r>
          </a:p>
        </p:txBody>
      </p:sp>
      <p:pic>
        <p:nvPicPr>
          <p:cNvPr id="7" name="Picture 6">
            <a:extLst>
              <a:ext uri="{FF2B5EF4-FFF2-40B4-BE49-F238E27FC236}">
                <a16:creationId xmlns:a16="http://schemas.microsoft.com/office/drawing/2014/main" id="{0C38EE59-7EFB-AEB3-51CD-3125A4944545}"/>
              </a:ext>
            </a:extLst>
          </p:cNvPr>
          <p:cNvPicPr>
            <a:picLocks noChangeAspect="1"/>
          </p:cNvPicPr>
          <p:nvPr/>
        </p:nvPicPr>
        <p:blipFill>
          <a:blip r:embed="rId2"/>
          <a:stretch>
            <a:fillRect/>
          </a:stretch>
        </p:blipFill>
        <p:spPr>
          <a:xfrm>
            <a:off x="843646" y="1198721"/>
            <a:ext cx="8442594" cy="4765200"/>
          </a:xfrm>
          <a:prstGeom prst="rect">
            <a:avLst/>
          </a:prstGeom>
          <a:ln>
            <a:solidFill>
              <a:srgbClr val="C00000"/>
            </a:solidFill>
          </a:ln>
        </p:spPr>
      </p:pic>
    </p:spTree>
    <p:extLst>
      <p:ext uri="{BB962C8B-B14F-4D97-AF65-F5344CB8AC3E}">
        <p14:creationId xmlns:p14="http://schemas.microsoft.com/office/powerpoint/2010/main" val="406241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pPr algn="l"/>
            <a:r>
              <a:rPr lang="en-US" sz="3200" b="1" dirty="0">
                <a:solidFill>
                  <a:srgbClr val="DE1930"/>
                </a:solidFill>
                <a:latin typeface="Trebuchet MS" panose="020B0603020202020204" pitchFamily="34" charset="0"/>
              </a:rPr>
              <a:t>9.Analysis of Beer Assortment by State</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5659121" y="1076326"/>
            <a:ext cx="6575418" cy="5781674"/>
          </a:xfrm>
          <a:prstGeom prst="rect">
            <a:avLst/>
          </a:prstGeom>
          <a:solidFill>
            <a:schemeClr val="bg1">
              <a:alpha val="12000"/>
            </a:scheme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Comments</a:t>
            </a:r>
          </a:p>
          <a:p>
            <a:r>
              <a:rPr lang="en-US" sz="1600" dirty="0">
                <a:solidFill>
                  <a:srgbClr val="292929"/>
                </a:solidFill>
              </a:rPr>
              <a:t>The map shows the information about the number of beers or SKU by state in the United States</a:t>
            </a:r>
          </a:p>
          <a:p>
            <a:r>
              <a:rPr lang="en-US" sz="1600" dirty="0">
                <a:solidFill>
                  <a:srgbClr val="292929"/>
                </a:solidFill>
              </a:rPr>
              <a:t>There are states with more beers than others</a:t>
            </a:r>
          </a:p>
          <a:p>
            <a:r>
              <a:rPr lang="en-US" sz="1600" dirty="0">
                <a:solidFill>
                  <a:srgbClr val="292929"/>
                </a:solidFill>
              </a:rPr>
              <a:t>California has a large number of beers by style 183 and Dakota has only 3 beers by style</a:t>
            </a:r>
          </a:p>
          <a:p>
            <a:r>
              <a:rPr lang="en-US" sz="1600" dirty="0">
                <a:solidFill>
                  <a:srgbClr val="292929"/>
                </a:solidFill>
              </a:rPr>
              <a:t>Important role in two different areas: Advertising strategy and Inventory management</a:t>
            </a:r>
          </a:p>
          <a:p>
            <a:r>
              <a:rPr lang="en-US" sz="1600" dirty="0">
                <a:solidFill>
                  <a:srgbClr val="292929"/>
                </a:solidFill>
              </a:rPr>
              <a:t>Invest capital in advertising strategy in California and Colorado because of the level of consumption of beer</a:t>
            </a:r>
          </a:p>
          <a:p>
            <a:r>
              <a:rPr lang="en-US" sz="1600" dirty="0">
                <a:solidFill>
                  <a:srgbClr val="292929"/>
                </a:solidFill>
              </a:rPr>
              <a:t>Don’t invest too much money in states like Dakota</a:t>
            </a:r>
          </a:p>
          <a:p>
            <a:r>
              <a:rPr lang="en-US" sz="1600" dirty="0">
                <a:solidFill>
                  <a:srgbClr val="292929"/>
                </a:solidFill>
              </a:rPr>
              <a:t>Keep a high service level and a good safety stock in states like California or Colorado </a:t>
            </a:r>
          </a:p>
          <a:p>
            <a:r>
              <a:rPr lang="en-US" sz="1600" dirty="0">
                <a:solidFill>
                  <a:srgbClr val="292929"/>
                </a:solidFill>
              </a:rPr>
              <a:t>Prevent getting stock out in those states since it seems they bring the most profit to the company</a:t>
            </a:r>
          </a:p>
        </p:txBody>
      </p:sp>
      <p:pic>
        <p:nvPicPr>
          <p:cNvPr id="4" name="Picture 3">
            <a:extLst>
              <a:ext uri="{FF2B5EF4-FFF2-40B4-BE49-F238E27FC236}">
                <a16:creationId xmlns:a16="http://schemas.microsoft.com/office/drawing/2014/main" id="{7144AB93-48CA-E26A-7305-A5295EC2BD5B}"/>
              </a:ext>
            </a:extLst>
          </p:cNvPr>
          <p:cNvPicPr>
            <a:picLocks noChangeAspect="1"/>
          </p:cNvPicPr>
          <p:nvPr/>
        </p:nvPicPr>
        <p:blipFill>
          <a:blip r:embed="rId3"/>
          <a:stretch>
            <a:fillRect/>
          </a:stretch>
        </p:blipFill>
        <p:spPr>
          <a:xfrm>
            <a:off x="266868" y="1198721"/>
            <a:ext cx="4968465" cy="2804319"/>
          </a:xfrm>
          <a:prstGeom prst="rect">
            <a:avLst/>
          </a:prstGeom>
          <a:ln>
            <a:solidFill>
              <a:srgbClr val="C00000"/>
            </a:solidFill>
          </a:ln>
        </p:spPr>
      </p:pic>
      <p:sp>
        <p:nvSpPr>
          <p:cNvPr id="7" name="Oval 6">
            <a:extLst>
              <a:ext uri="{FF2B5EF4-FFF2-40B4-BE49-F238E27FC236}">
                <a16:creationId xmlns:a16="http://schemas.microsoft.com/office/drawing/2014/main" id="{E25FF8A0-606D-05F9-98CF-60A71AAE2D2D}"/>
              </a:ext>
            </a:extLst>
          </p:cNvPr>
          <p:cNvSpPr/>
          <p:nvPr/>
        </p:nvSpPr>
        <p:spPr>
          <a:xfrm>
            <a:off x="946205" y="2393343"/>
            <a:ext cx="229451" cy="273445"/>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61172D5-C8B8-0D57-48D8-970A1A1276B4}"/>
              </a:ext>
            </a:extLst>
          </p:cNvPr>
          <p:cNvSpPr/>
          <p:nvPr/>
        </p:nvSpPr>
        <p:spPr>
          <a:xfrm>
            <a:off x="2327564" y="1781092"/>
            <a:ext cx="280464" cy="9520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89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 dur="250" autoRev="1" fill="remove"/>
                                        <p:tgtEl>
                                          <p:spTgt spid="7"/>
                                        </p:tgtEl>
                                        <p:attrNameLst>
                                          <p:attrName>style.color</p:attrName>
                                        </p:attrNameLst>
                                      </p:cBhvr>
                                      <p:to>
                                        <a:schemeClr val="bg1"/>
                                      </p:to>
                                    </p:animClr>
                                    <p:animClr clrSpc="rgb" dir="cw">
                                      <p:cBhvr>
                                        <p:cTn id="22" dur="250" autoRev="1" fill="remove"/>
                                        <p:tgtEl>
                                          <p:spTgt spid="7"/>
                                        </p:tgtEl>
                                        <p:attrNameLst>
                                          <p:attrName>fillcolor</p:attrName>
                                        </p:attrNameLst>
                                      </p:cBhvr>
                                      <p:to>
                                        <a:schemeClr val="bg1"/>
                                      </p:to>
                                    </p:animClr>
                                    <p:set>
                                      <p:cBhvr>
                                        <p:cTn id="23" dur="250" autoRev="1" fill="remove"/>
                                        <p:tgtEl>
                                          <p:spTgt spid="7"/>
                                        </p:tgtEl>
                                        <p:attrNameLst>
                                          <p:attrName>fill.type</p:attrName>
                                        </p:attrNameLst>
                                      </p:cBhvr>
                                      <p:to>
                                        <p:strVal val="solid"/>
                                      </p:to>
                                    </p:set>
                                    <p:set>
                                      <p:cBhvr>
                                        <p:cTn id="24" dur="250" autoRev="1" fill="remove"/>
                                        <p:tgtEl>
                                          <p:spTgt spid="7"/>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 dur="250" autoRev="1" fill="remove"/>
                                        <p:tgtEl>
                                          <p:spTgt spid="8"/>
                                        </p:tgtEl>
                                        <p:attrNameLst>
                                          <p:attrName>style.color</p:attrName>
                                        </p:attrNameLst>
                                      </p:cBhvr>
                                      <p:to>
                                        <a:schemeClr val="bg1"/>
                                      </p:to>
                                    </p:animClr>
                                    <p:animClr clrSpc="rgb" dir="cw">
                                      <p:cBhvr>
                                        <p:cTn id="29" dur="250" autoRev="1" fill="remove"/>
                                        <p:tgtEl>
                                          <p:spTgt spid="8"/>
                                        </p:tgtEl>
                                        <p:attrNameLst>
                                          <p:attrName>fillcolor</p:attrName>
                                        </p:attrNameLst>
                                      </p:cBhvr>
                                      <p:to>
                                        <a:schemeClr val="bg1"/>
                                      </p:to>
                                    </p:animClr>
                                    <p:set>
                                      <p:cBhvr>
                                        <p:cTn id="30" dur="250" autoRev="1" fill="remove"/>
                                        <p:tgtEl>
                                          <p:spTgt spid="8"/>
                                        </p:tgtEl>
                                        <p:attrNameLst>
                                          <p:attrName>fill.type</p:attrName>
                                        </p:attrNameLst>
                                      </p:cBhvr>
                                      <p:to>
                                        <p:strVal val="solid"/>
                                      </p:to>
                                    </p:set>
                                    <p:set>
                                      <p:cBhvr>
                                        <p:cTn id="31" dur="250" autoRev="1" fill="remove"/>
                                        <p:tgtEl>
                                          <p:spTgt spid="8"/>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500"/>
                                        <p:tgtEl>
                                          <p:spTgt spid="3">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500"/>
                                        <p:tgtEl>
                                          <p:spTgt spid="3">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120463" y="0"/>
            <a:ext cx="10047352" cy="1325563"/>
          </a:xfrm>
        </p:spPr>
        <p:txBody>
          <a:bodyPr/>
          <a:lstStyle/>
          <a:p>
            <a:pPr algn="l"/>
            <a:r>
              <a:rPr lang="en-US" b="1" dirty="0">
                <a:solidFill>
                  <a:srgbClr val="DE1930"/>
                </a:solidFill>
                <a:latin typeface="Trebuchet MS" panose="020B0603020202020204" pitchFamily="34" charset="0"/>
              </a:rPr>
              <a:t>9.Most popular beer styles</a:t>
            </a:r>
          </a:p>
        </p:txBody>
      </p:sp>
      <p:pic>
        <p:nvPicPr>
          <p:cNvPr id="4" name="Picture 3">
            <a:extLst>
              <a:ext uri="{FF2B5EF4-FFF2-40B4-BE49-F238E27FC236}">
                <a16:creationId xmlns:a16="http://schemas.microsoft.com/office/drawing/2014/main" id="{BD635359-7A39-17E6-A0AA-35C8B54F9C62}"/>
              </a:ext>
            </a:extLst>
          </p:cNvPr>
          <p:cNvPicPr>
            <a:picLocks noChangeAspect="1"/>
          </p:cNvPicPr>
          <p:nvPr/>
        </p:nvPicPr>
        <p:blipFill>
          <a:blip r:embed="rId2"/>
          <a:stretch>
            <a:fillRect/>
          </a:stretch>
        </p:blipFill>
        <p:spPr>
          <a:xfrm>
            <a:off x="1006410" y="1465699"/>
            <a:ext cx="8056562" cy="4599821"/>
          </a:xfrm>
          <a:prstGeom prst="rect">
            <a:avLst/>
          </a:prstGeom>
          <a:ln>
            <a:solidFill>
              <a:srgbClr val="C00000"/>
            </a:solidFill>
          </a:ln>
        </p:spPr>
      </p:pic>
    </p:spTree>
    <p:extLst>
      <p:ext uri="{BB962C8B-B14F-4D97-AF65-F5344CB8AC3E}">
        <p14:creationId xmlns:p14="http://schemas.microsoft.com/office/powerpoint/2010/main" val="147719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r>
              <a:rPr lang="en-US" sz="3200" b="1" dirty="0">
                <a:solidFill>
                  <a:srgbClr val="DE1930"/>
                </a:solidFill>
                <a:latin typeface="Trebuchet MS" panose="020B0603020202020204" pitchFamily="34" charset="0"/>
              </a:rPr>
              <a:t>9.Most popular beer styles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5659121" y="1076326"/>
            <a:ext cx="6575418" cy="5781674"/>
          </a:xfrm>
          <a:prstGeom prst="rect">
            <a:avLst/>
          </a:prstGeom>
          <a:solidFill>
            <a:schemeClr val="bg1">
              <a:alpha val="12000"/>
            </a:scheme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Comments</a:t>
            </a:r>
          </a:p>
          <a:p>
            <a:r>
              <a:rPr lang="en-US" sz="1800" dirty="0">
                <a:solidFill>
                  <a:srgbClr val="292929"/>
                </a:solidFill>
              </a:rPr>
              <a:t>The image shows the number of beer by style in each state</a:t>
            </a:r>
          </a:p>
          <a:p>
            <a:r>
              <a:rPr lang="en-US" sz="1800" dirty="0">
                <a:solidFill>
                  <a:srgbClr val="292929"/>
                </a:solidFill>
              </a:rPr>
              <a:t>Most popular beer styles in every state in USA</a:t>
            </a:r>
          </a:p>
          <a:p>
            <a:r>
              <a:rPr lang="en-US" sz="1800" dirty="0">
                <a:solidFill>
                  <a:srgbClr val="292929"/>
                </a:solidFill>
              </a:rPr>
              <a:t>The company can focus on these important beer styles in the future </a:t>
            </a:r>
          </a:p>
          <a:p>
            <a:r>
              <a:rPr lang="en-US" sz="1800" dirty="0">
                <a:solidFill>
                  <a:srgbClr val="292929"/>
                </a:solidFill>
              </a:rPr>
              <a:t>Budweiser is a American-style lager not an American IPA , they can lunch a new beer based on this style</a:t>
            </a:r>
          </a:p>
          <a:p>
            <a:endParaRPr lang="en-US" sz="1600" dirty="0">
              <a:solidFill>
                <a:srgbClr val="292929"/>
              </a:solidFill>
            </a:endParaRPr>
          </a:p>
        </p:txBody>
      </p:sp>
      <p:pic>
        <p:nvPicPr>
          <p:cNvPr id="5" name="Picture 4">
            <a:extLst>
              <a:ext uri="{FF2B5EF4-FFF2-40B4-BE49-F238E27FC236}">
                <a16:creationId xmlns:a16="http://schemas.microsoft.com/office/drawing/2014/main" id="{188BAF6F-5C4C-C847-0138-411252F6B6F6}"/>
              </a:ext>
            </a:extLst>
          </p:cNvPr>
          <p:cNvPicPr>
            <a:picLocks noChangeAspect="1"/>
          </p:cNvPicPr>
          <p:nvPr/>
        </p:nvPicPr>
        <p:blipFill>
          <a:blip r:embed="rId3"/>
          <a:stretch>
            <a:fillRect/>
          </a:stretch>
        </p:blipFill>
        <p:spPr>
          <a:xfrm>
            <a:off x="177140" y="1162369"/>
            <a:ext cx="5227980" cy="3744911"/>
          </a:xfrm>
          <a:prstGeom prst="rect">
            <a:avLst/>
          </a:prstGeom>
          <a:ln>
            <a:solidFill>
              <a:srgbClr val="C00000"/>
            </a:solidFill>
          </a:ln>
        </p:spPr>
      </p:pic>
    </p:spTree>
    <p:extLst>
      <p:ext uri="{BB962C8B-B14F-4D97-AF65-F5344CB8AC3E}">
        <p14:creationId xmlns:p14="http://schemas.microsoft.com/office/powerpoint/2010/main" val="144121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47412-360F-4420-731E-5D97D70A7B95}"/>
              </a:ext>
            </a:extLst>
          </p:cNvPr>
          <p:cNvSpPr>
            <a:spLocks noGrp="1"/>
          </p:cNvSpPr>
          <p:nvPr>
            <p:ph type="ctrTitle"/>
          </p:nvPr>
        </p:nvSpPr>
        <p:spPr/>
        <p:txBody>
          <a:bodyPr/>
          <a:lstStyle/>
          <a:p>
            <a:r>
              <a:rPr lang="en-US" dirty="0"/>
              <a:t>Link to the videos</a:t>
            </a:r>
          </a:p>
        </p:txBody>
      </p:sp>
      <p:sp>
        <p:nvSpPr>
          <p:cNvPr id="3" name="Subtitle 2">
            <a:extLst>
              <a:ext uri="{FF2B5EF4-FFF2-40B4-BE49-F238E27FC236}">
                <a16:creationId xmlns:a16="http://schemas.microsoft.com/office/drawing/2014/main" id="{72240934-6203-95B4-3C83-D87387C5ECB6}"/>
              </a:ext>
            </a:extLst>
          </p:cNvPr>
          <p:cNvSpPr>
            <a:spLocks noGrp="1"/>
          </p:cNvSpPr>
          <p:nvPr>
            <p:ph type="subTitle" idx="1"/>
          </p:nvPr>
        </p:nvSpPr>
        <p:spPr/>
        <p:txBody>
          <a:bodyPr>
            <a:normAutofit fontScale="70000" lnSpcReduction="20000"/>
          </a:bodyPr>
          <a:lstStyle/>
          <a:p>
            <a:pPr marL="50800" indent="0" algn="l"/>
            <a:r>
              <a:rPr lang="en-US" dirty="0"/>
              <a:t>Carlos Estevez</a:t>
            </a:r>
          </a:p>
          <a:p>
            <a:pPr marL="50800" indent="0" algn="l"/>
            <a:r>
              <a:rPr lang="en-US" dirty="0"/>
              <a:t>https://www.youtube.com/watch?v=iuUFhSnSK4k</a:t>
            </a:r>
          </a:p>
          <a:p>
            <a:pPr marL="50800" indent="0" algn="l"/>
            <a:endParaRPr lang="en-US" dirty="0"/>
          </a:p>
          <a:p>
            <a:pPr marL="50800" indent="0" algn="l"/>
            <a:r>
              <a:rPr lang="en-US" sz="2400" dirty="0" err="1"/>
              <a:t>Haitie</a:t>
            </a:r>
            <a:r>
              <a:rPr lang="en-US" sz="2400" dirty="0"/>
              <a:t> Liu</a:t>
            </a:r>
          </a:p>
          <a:p>
            <a:pPr marL="50800" indent="0" algn="l"/>
            <a:r>
              <a:rPr lang="en-US" dirty="0"/>
              <a:t>https://youtu.be/E9V3VX5xglI</a:t>
            </a:r>
          </a:p>
          <a:p>
            <a:endParaRPr lang="en-US" dirty="0"/>
          </a:p>
        </p:txBody>
      </p:sp>
    </p:spTree>
    <p:extLst>
      <p:ext uri="{BB962C8B-B14F-4D97-AF65-F5344CB8AC3E}">
        <p14:creationId xmlns:p14="http://schemas.microsoft.com/office/powerpoint/2010/main" val="1732875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1b6584572ae_0_17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Thank You!</a:t>
            </a:r>
            <a:endParaRPr/>
          </a:p>
        </p:txBody>
      </p:sp>
      <p:sp>
        <p:nvSpPr>
          <p:cNvPr id="430" name="Google Shape;430;g1b6584572ae_0_17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None/>
            </a:pPr>
            <a:r>
              <a:rPr lang="en-US" sz="2500" dirty="0"/>
              <a:t>Carlos Estevez:</a:t>
            </a:r>
            <a:endParaRPr sz="2500" dirty="0"/>
          </a:p>
          <a:p>
            <a:pPr marL="0" lvl="0" indent="0" algn="l" rtl="0">
              <a:spcBef>
                <a:spcPts val="0"/>
              </a:spcBef>
              <a:spcAft>
                <a:spcPts val="0"/>
              </a:spcAft>
              <a:buClr>
                <a:schemeClr val="dk1"/>
              </a:buClr>
              <a:buSzPts val="2400"/>
              <a:buNone/>
            </a:pPr>
            <a:r>
              <a:rPr lang="en-US" sz="2500" dirty="0">
                <a:solidFill>
                  <a:srgbClr val="2D3B45"/>
                </a:solidFill>
                <a:highlight>
                  <a:srgbClr val="FFFFFF"/>
                </a:highlight>
              </a:rPr>
              <a:t>cestevez@smu.edu</a:t>
            </a:r>
            <a:endParaRPr sz="2500" dirty="0"/>
          </a:p>
          <a:p>
            <a:pPr marL="0" lvl="0" indent="0" algn="l" rtl="0">
              <a:spcBef>
                <a:spcPts val="0"/>
              </a:spcBef>
              <a:spcAft>
                <a:spcPts val="0"/>
              </a:spcAft>
              <a:buClr>
                <a:schemeClr val="dk1"/>
              </a:buClr>
              <a:buSzPts val="2400"/>
              <a:buNone/>
            </a:pPr>
            <a:endParaRPr sz="2500" dirty="0"/>
          </a:p>
          <a:p>
            <a:pPr marL="0" lvl="0" indent="0" algn="l" rtl="0">
              <a:spcBef>
                <a:spcPts val="0"/>
              </a:spcBef>
              <a:spcAft>
                <a:spcPts val="0"/>
              </a:spcAft>
              <a:buClr>
                <a:schemeClr val="dk1"/>
              </a:buClr>
              <a:buSzPts val="2400"/>
              <a:buNone/>
            </a:pPr>
            <a:r>
              <a:rPr lang="en-US" sz="2500" dirty="0" err="1"/>
              <a:t>Haitie</a:t>
            </a:r>
            <a:r>
              <a:rPr lang="en-US" sz="2500" dirty="0"/>
              <a:t> Liu:</a:t>
            </a:r>
            <a:endParaRPr sz="2500" dirty="0"/>
          </a:p>
          <a:p>
            <a:pPr marL="0" lvl="0" indent="0" algn="l" rtl="0">
              <a:spcBef>
                <a:spcPts val="0"/>
              </a:spcBef>
              <a:spcAft>
                <a:spcPts val="0"/>
              </a:spcAft>
              <a:buClr>
                <a:schemeClr val="dk1"/>
              </a:buClr>
              <a:buSzPts val="2400"/>
              <a:buFont typeface="Arial"/>
              <a:buNone/>
            </a:pPr>
            <a:r>
              <a:rPr lang="en-US" sz="2500" dirty="0"/>
              <a:t>haitiel@mail.smu.edu</a:t>
            </a:r>
            <a:endParaRPr sz="25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dirty="0"/>
              <a:t>Introduction</a:t>
            </a:r>
            <a:endParaRPr dirty="0"/>
          </a:p>
        </p:txBody>
      </p:sp>
      <p:sp>
        <p:nvSpPr>
          <p:cNvPr id="165" name="Google Shape;165;p3"/>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n-US" sz="2000" dirty="0"/>
              <a:t>In this EDA(Exploratory Data Analysis) we will conduct an analysis about beers sold across different states in the United States</a:t>
            </a:r>
          </a:p>
          <a:p>
            <a:pPr marL="0" lvl="0" indent="0" algn="l" rtl="0">
              <a:lnSpc>
                <a:spcPct val="90000"/>
              </a:lnSpc>
              <a:spcBef>
                <a:spcPts val="0"/>
              </a:spcBef>
              <a:spcAft>
                <a:spcPts val="0"/>
              </a:spcAft>
              <a:buClr>
                <a:schemeClr val="dk1"/>
              </a:buClr>
              <a:buSzPts val="1800"/>
              <a:buNone/>
            </a:pPr>
            <a:endParaRPr lang="en-US" sz="2000" dirty="0"/>
          </a:p>
          <a:p>
            <a:pPr marL="228600" lvl="0" indent="-228600" algn="l" rtl="0">
              <a:lnSpc>
                <a:spcPct val="90000"/>
              </a:lnSpc>
              <a:spcBef>
                <a:spcPts val="0"/>
              </a:spcBef>
              <a:spcAft>
                <a:spcPts val="0"/>
              </a:spcAft>
              <a:buClr>
                <a:schemeClr val="dk1"/>
              </a:buClr>
              <a:buSzPts val="1800"/>
              <a:buChar char="•"/>
            </a:pPr>
            <a:r>
              <a:rPr lang="en-US" sz="2000" dirty="0"/>
              <a:t>Show the different beer’s styles managed by each brewery in each state </a:t>
            </a:r>
          </a:p>
          <a:p>
            <a:pPr marL="0" lvl="0" indent="0" algn="l" rtl="0">
              <a:lnSpc>
                <a:spcPct val="90000"/>
              </a:lnSpc>
              <a:spcBef>
                <a:spcPts val="0"/>
              </a:spcBef>
              <a:spcAft>
                <a:spcPts val="0"/>
              </a:spcAft>
              <a:buClr>
                <a:schemeClr val="dk1"/>
              </a:buClr>
              <a:buSzPts val="1800"/>
              <a:buNone/>
            </a:pPr>
            <a:endParaRPr lang="en-US" sz="2000" dirty="0"/>
          </a:p>
          <a:p>
            <a:pPr marL="228600" lvl="0" indent="-228600" algn="l" rtl="0">
              <a:lnSpc>
                <a:spcPct val="90000"/>
              </a:lnSpc>
              <a:spcBef>
                <a:spcPts val="0"/>
              </a:spcBef>
              <a:spcAft>
                <a:spcPts val="0"/>
              </a:spcAft>
              <a:buClr>
                <a:schemeClr val="dk1"/>
              </a:buClr>
              <a:buSzPts val="1800"/>
              <a:buChar char="•"/>
            </a:pPr>
            <a:r>
              <a:rPr lang="en-US" sz="2000" dirty="0"/>
              <a:t>Analysis of business areas that the Budweiser corporation could improve: Customer service and Inventory Management</a:t>
            </a:r>
            <a:endParaRPr sz="3200" dirty="0"/>
          </a:p>
          <a:p>
            <a:pPr marL="228600" lvl="0" indent="-228600" algn="l" rtl="0">
              <a:lnSpc>
                <a:spcPct val="90000"/>
              </a:lnSpc>
              <a:spcBef>
                <a:spcPts val="1000"/>
              </a:spcBef>
              <a:spcAft>
                <a:spcPts val="0"/>
              </a:spcAft>
              <a:buClr>
                <a:schemeClr val="dk1"/>
              </a:buClr>
              <a:buSzPts val="1800"/>
              <a:buChar char="•"/>
            </a:pPr>
            <a:r>
              <a:rPr lang="en-US" sz="2000" dirty="0"/>
              <a:t>Strengthen their Budweiser’s position in the market and translating these benefits to the final customer</a:t>
            </a:r>
            <a:endParaRPr sz="3200" dirty="0"/>
          </a:p>
          <a:p>
            <a:pPr marL="228600" lvl="0" indent="-101600" algn="l" rtl="0">
              <a:lnSpc>
                <a:spcPct val="90000"/>
              </a:lnSpc>
              <a:spcBef>
                <a:spcPts val="1000"/>
              </a:spcBef>
              <a:spcAft>
                <a:spcPts val="0"/>
              </a:spcAft>
              <a:buClr>
                <a:schemeClr val="dk1"/>
              </a:buClr>
              <a:buSzPts val="2000"/>
              <a:buNone/>
            </a:pPr>
            <a:endParaRPr sz="2000" dirty="0"/>
          </a:p>
          <a:p>
            <a:pPr marL="228600" lvl="0" indent="-76200" algn="l" rtl="0">
              <a:lnSpc>
                <a:spcPct val="90000"/>
              </a:lnSpc>
              <a:spcBef>
                <a:spcPts val="1000"/>
              </a:spcBef>
              <a:spcAft>
                <a:spcPts val="0"/>
              </a:spcAft>
              <a:buClr>
                <a:schemeClr val="dk1"/>
              </a:buClr>
              <a:buSzPts val="2400"/>
              <a:buNone/>
            </a:pPr>
            <a:endParaRPr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animEffect transition="in" filter="fade">
                                      <p:cBhvr>
                                        <p:cTn id="7" dur="500"/>
                                        <p:tgtEl>
                                          <p:spTgt spid="1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5">
                                            <p:txEl>
                                              <p:pRg st="2" end="2"/>
                                            </p:txEl>
                                          </p:spTgt>
                                        </p:tgtEl>
                                        <p:attrNameLst>
                                          <p:attrName>style.visibility</p:attrName>
                                        </p:attrNameLst>
                                      </p:cBhvr>
                                      <p:to>
                                        <p:strVal val="visible"/>
                                      </p:to>
                                    </p:set>
                                    <p:animEffect transition="in" filter="fade">
                                      <p:cBhvr>
                                        <p:cTn id="12" dur="500"/>
                                        <p:tgtEl>
                                          <p:spTgt spid="16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5">
                                            <p:txEl>
                                              <p:pRg st="4" end="4"/>
                                            </p:txEl>
                                          </p:spTgt>
                                        </p:tgtEl>
                                        <p:attrNameLst>
                                          <p:attrName>style.visibility</p:attrName>
                                        </p:attrNameLst>
                                      </p:cBhvr>
                                      <p:to>
                                        <p:strVal val="visible"/>
                                      </p:to>
                                    </p:set>
                                    <p:animEffect transition="in" filter="fade">
                                      <p:cBhvr>
                                        <p:cTn id="17" dur="500"/>
                                        <p:tgtEl>
                                          <p:spTgt spid="16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5">
                                            <p:txEl>
                                              <p:pRg st="5" end="5"/>
                                            </p:txEl>
                                          </p:spTgt>
                                        </p:tgtEl>
                                        <p:attrNameLst>
                                          <p:attrName>style.visibility</p:attrName>
                                        </p:attrNameLst>
                                      </p:cBhvr>
                                      <p:to>
                                        <p:strVal val="visible"/>
                                      </p:to>
                                    </p:set>
                                    <p:animEffect transition="in" filter="fade">
                                      <p:cBhvr>
                                        <p:cTn id="22" dur="500"/>
                                        <p:tgtEl>
                                          <p:spTgt spid="16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4"/>
          <p:cNvSpPr txBox="1">
            <a:spLocks noGrp="1"/>
          </p:cNvSpPr>
          <p:nvPr>
            <p:ph type="title"/>
          </p:nvPr>
        </p:nvSpPr>
        <p:spPr>
          <a:xfrm>
            <a:off x="346229" y="365125"/>
            <a:ext cx="11007571"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dirty="0">
                <a:solidFill>
                  <a:srgbClr val="DE1930"/>
                </a:solidFill>
                <a:latin typeface="Trebuchet MS"/>
                <a:ea typeface="Trebuchet MS"/>
                <a:cs typeface="Trebuchet MS"/>
                <a:sym typeface="Trebuchet MS"/>
              </a:rPr>
              <a:t>Important facts</a:t>
            </a:r>
            <a:endParaRPr dirty="0"/>
          </a:p>
        </p:txBody>
      </p:sp>
      <p:sp>
        <p:nvSpPr>
          <p:cNvPr id="171" name="Google Shape;171;p4"/>
          <p:cNvSpPr txBox="1"/>
          <p:nvPr/>
        </p:nvSpPr>
        <p:spPr>
          <a:xfrm>
            <a:off x="404943" y="1305017"/>
            <a:ext cx="6288820" cy="4582075"/>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400"/>
              <a:buFont typeface="Arial" panose="020B0604020202020204" pitchFamily="34" charset="0"/>
              <a:buChar char="•"/>
            </a:pPr>
            <a:r>
              <a:rPr lang="en-US" sz="2800" dirty="0">
                <a:solidFill>
                  <a:schemeClr val="tx1"/>
                </a:solidFill>
                <a:latin typeface="Trebuchet MS" panose="020B0603020202020204" pitchFamily="34" charset="0"/>
              </a:rPr>
              <a:t>Budweiser is an American-style pale lager</a:t>
            </a:r>
            <a:r>
              <a:rPr lang="en-US" sz="2800" dirty="0">
                <a:solidFill>
                  <a:schemeClr val="tx1"/>
                </a:solidFill>
                <a:latin typeface="Trebuchet MS" panose="020B0603020202020204" pitchFamily="34" charset="0"/>
                <a:ea typeface="Calibri"/>
                <a:cs typeface="Calibri"/>
                <a:sym typeface="Calibri"/>
              </a:rPr>
              <a:t> </a:t>
            </a:r>
          </a:p>
          <a:p>
            <a:pPr marR="0" lvl="0" algn="l" rtl="0">
              <a:lnSpc>
                <a:spcPct val="90000"/>
              </a:lnSpc>
              <a:spcBef>
                <a:spcPts val="0"/>
              </a:spcBef>
              <a:spcAft>
                <a:spcPts val="0"/>
              </a:spcAft>
              <a:buClr>
                <a:schemeClr val="dk1"/>
              </a:buClr>
              <a:buSzPts val="2400"/>
            </a:pPr>
            <a:endParaRPr lang="en-US" sz="2800" dirty="0">
              <a:solidFill>
                <a:schemeClr val="tx1"/>
              </a:solidFill>
              <a:latin typeface="Trebuchet MS" panose="020B0603020202020204" pitchFamily="34" charset="0"/>
              <a:ea typeface="Calibri"/>
              <a:cs typeface="Calibri"/>
              <a:sym typeface="Calibri"/>
            </a:endParaRPr>
          </a:p>
          <a:p>
            <a:pPr marL="342900" marR="0" lvl="0" indent="-342900" algn="l" rtl="0">
              <a:lnSpc>
                <a:spcPct val="90000"/>
              </a:lnSpc>
              <a:spcBef>
                <a:spcPts val="0"/>
              </a:spcBef>
              <a:spcAft>
                <a:spcPts val="0"/>
              </a:spcAft>
              <a:buClr>
                <a:schemeClr val="dk1"/>
              </a:buClr>
              <a:buSzPts val="2400"/>
              <a:buFont typeface="Arial" panose="020B0604020202020204" pitchFamily="34" charset="0"/>
              <a:buChar char="•"/>
            </a:pPr>
            <a:r>
              <a:rPr lang="en-US" sz="2800" dirty="0">
                <a:solidFill>
                  <a:schemeClr val="tx1"/>
                </a:solidFill>
                <a:latin typeface="Trebuchet MS" panose="020B0603020202020204" pitchFamily="34" charset="0"/>
                <a:ea typeface="Calibri"/>
                <a:cs typeface="Calibri"/>
                <a:sym typeface="Calibri"/>
              </a:rPr>
              <a:t>Americans were mostly drinking heavy in the 1850s</a:t>
            </a:r>
          </a:p>
          <a:p>
            <a:pPr marR="0" lvl="0" algn="l" rtl="0">
              <a:lnSpc>
                <a:spcPct val="90000"/>
              </a:lnSpc>
              <a:spcBef>
                <a:spcPts val="0"/>
              </a:spcBef>
              <a:spcAft>
                <a:spcPts val="0"/>
              </a:spcAft>
              <a:buClr>
                <a:schemeClr val="dk1"/>
              </a:buClr>
              <a:buSzPts val="2400"/>
            </a:pPr>
            <a:endParaRPr lang="en-US" sz="2800" dirty="0">
              <a:solidFill>
                <a:schemeClr val="tx1"/>
              </a:solidFill>
              <a:latin typeface="Trebuchet MS" panose="020B0603020202020204" pitchFamily="34" charset="0"/>
              <a:ea typeface="Calibri"/>
              <a:cs typeface="Calibri"/>
              <a:sym typeface="Calibri"/>
            </a:endParaRPr>
          </a:p>
          <a:p>
            <a:pPr marL="342900" marR="0" lvl="0" indent="-342900" algn="l" rtl="0">
              <a:lnSpc>
                <a:spcPct val="90000"/>
              </a:lnSpc>
              <a:spcBef>
                <a:spcPts val="0"/>
              </a:spcBef>
              <a:spcAft>
                <a:spcPts val="0"/>
              </a:spcAft>
              <a:buClr>
                <a:schemeClr val="dk1"/>
              </a:buClr>
              <a:buSzPts val="2400"/>
              <a:buFont typeface="Arial" panose="020B0604020202020204" pitchFamily="34" charset="0"/>
              <a:buChar char="•"/>
            </a:pPr>
            <a:r>
              <a:rPr lang="en-US" sz="2800" dirty="0">
                <a:solidFill>
                  <a:schemeClr val="tx1"/>
                </a:solidFill>
                <a:latin typeface="Trebuchet MS" panose="020B0603020202020204" pitchFamily="34" charset="0"/>
                <a:ea typeface="Calibri"/>
                <a:cs typeface="Calibri"/>
                <a:sym typeface="Calibri"/>
              </a:rPr>
              <a:t>Budweiser created refreshing light lager perfect for hot summers</a:t>
            </a:r>
          </a:p>
          <a:p>
            <a:pPr marR="0" lvl="0" algn="l" rtl="0">
              <a:lnSpc>
                <a:spcPct val="90000"/>
              </a:lnSpc>
              <a:spcBef>
                <a:spcPts val="0"/>
              </a:spcBef>
              <a:spcAft>
                <a:spcPts val="0"/>
              </a:spcAft>
              <a:buClr>
                <a:schemeClr val="dk1"/>
              </a:buClr>
              <a:buSzPts val="2400"/>
            </a:pPr>
            <a:endParaRPr lang="en-US" sz="2800" dirty="0">
              <a:solidFill>
                <a:schemeClr val="tx1"/>
              </a:solidFill>
              <a:latin typeface="Trebuchet MS" panose="020B0603020202020204" pitchFamily="34" charset="0"/>
              <a:ea typeface="Calibri"/>
              <a:cs typeface="Calibri"/>
              <a:sym typeface="Calibri"/>
            </a:endParaRPr>
          </a:p>
          <a:p>
            <a:pPr marL="342900" marR="0" lvl="0" indent="-342900" algn="l" rtl="0">
              <a:lnSpc>
                <a:spcPct val="90000"/>
              </a:lnSpc>
              <a:spcBef>
                <a:spcPts val="0"/>
              </a:spcBef>
              <a:spcAft>
                <a:spcPts val="0"/>
              </a:spcAft>
              <a:buClr>
                <a:schemeClr val="dk1"/>
              </a:buClr>
              <a:buSzPts val="2400"/>
              <a:buFont typeface="Arial" panose="020B0604020202020204" pitchFamily="34" charset="0"/>
              <a:buChar char="•"/>
            </a:pPr>
            <a:r>
              <a:rPr lang="en-US" sz="2800" dirty="0">
                <a:solidFill>
                  <a:schemeClr val="tx1"/>
                </a:solidFill>
                <a:latin typeface="Trebuchet MS" panose="020B0603020202020204" pitchFamily="34" charset="0"/>
                <a:ea typeface="Calibri"/>
                <a:cs typeface="Calibri"/>
                <a:sym typeface="Calibri"/>
              </a:rPr>
              <a:t>Budweiser is classified as an American lager</a:t>
            </a:r>
            <a:endParaRPr sz="2800" dirty="0">
              <a:solidFill>
                <a:schemeClr val="tx1"/>
              </a:solidFill>
              <a:latin typeface="Trebuchet MS" panose="020B0603020202020204" pitchFamily="34" charset="0"/>
            </a:endParaRPr>
          </a:p>
        </p:txBody>
      </p:sp>
      <p:pic>
        <p:nvPicPr>
          <p:cNvPr id="172" name="Google Shape;172;p4"/>
          <p:cNvPicPr preferRelativeResize="0"/>
          <p:nvPr/>
        </p:nvPicPr>
        <p:blipFill rotWithShape="1">
          <a:blip r:embed="rId3">
            <a:alphaModFix/>
          </a:blip>
          <a:srcRect/>
          <a:stretch/>
        </p:blipFill>
        <p:spPr>
          <a:xfrm>
            <a:off x="7616280" y="1511299"/>
            <a:ext cx="4229491" cy="4981575"/>
          </a:xfrm>
          <a:prstGeom prst="rect">
            <a:avLst/>
          </a:prstGeom>
          <a:noFill/>
          <a:ln>
            <a:noFill/>
          </a:ln>
        </p:spPr>
      </p:pic>
      <p:cxnSp>
        <p:nvCxnSpPr>
          <p:cNvPr id="173" name="Google Shape;173;p4"/>
          <p:cNvCxnSpPr>
            <a:cxnSpLocks/>
          </p:cNvCxnSpPr>
          <p:nvPr/>
        </p:nvCxnSpPr>
        <p:spPr>
          <a:xfrm>
            <a:off x="7306322" y="1511299"/>
            <a:ext cx="0" cy="5346701"/>
          </a:xfrm>
          <a:prstGeom prst="straightConnector1">
            <a:avLst/>
          </a:prstGeom>
          <a:noFill/>
          <a:ln w="9525" cap="flat" cmpd="sng">
            <a:solidFill>
              <a:srgbClr val="C00000"/>
            </a:solidFill>
            <a:prstDash val="solid"/>
            <a:miter lim="800000"/>
            <a:headEnd type="none" w="sm" len="sm"/>
            <a:tailEnd type="none" w="sm" len="sm"/>
          </a:ln>
        </p:spPr>
      </p:cxnSp>
      <p:sp>
        <p:nvSpPr>
          <p:cNvPr id="174" name="Google Shape;174;p4"/>
          <p:cNvSpPr txBox="1"/>
          <p:nvPr/>
        </p:nvSpPr>
        <p:spPr>
          <a:xfrm>
            <a:off x="7527380" y="6513315"/>
            <a:ext cx="27596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Image 1: Budweiser beer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animEffect transition="in" filter="fade">
                                      <p:cBhvr>
                                        <p:cTn id="7" dur="500"/>
                                        <p:tgtEl>
                                          <p:spTgt spid="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
                                            <p:txEl>
                                              <p:pRg st="2" end="2"/>
                                            </p:txEl>
                                          </p:spTgt>
                                        </p:tgtEl>
                                        <p:attrNameLst>
                                          <p:attrName>style.visibility</p:attrName>
                                        </p:attrNameLst>
                                      </p:cBhvr>
                                      <p:to>
                                        <p:strVal val="visible"/>
                                      </p:to>
                                    </p:set>
                                    <p:animEffect transition="in" filter="fade">
                                      <p:cBhvr>
                                        <p:cTn id="12" dur="500"/>
                                        <p:tgtEl>
                                          <p:spTgt spid="17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
                                            <p:txEl>
                                              <p:pRg st="4" end="4"/>
                                            </p:txEl>
                                          </p:spTgt>
                                        </p:tgtEl>
                                        <p:attrNameLst>
                                          <p:attrName>style.visibility</p:attrName>
                                        </p:attrNameLst>
                                      </p:cBhvr>
                                      <p:to>
                                        <p:strVal val="visible"/>
                                      </p:to>
                                    </p:set>
                                    <p:animEffect transition="in" filter="fade">
                                      <p:cBhvr>
                                        <p:cTn id="17" dur="500"/>
                                        <p:tgtEl>
                                          <p:spTgt spid="17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1">
                                            <p:txEl>
                                              <p:pRg st="6" end="6"/>
                                            </p:txEl>
                                          </p:spTgt>
                                        </p:tgtEl>
                                        <p:attrNameLst>
                                          <p:attrName>style.visibility</p:attrName>
                                        </p:attrNameLst>
                                      </p:cBhvr>
                                      <p:to>
                                        <p:strVal val="visible"/>
                                      </p:to>
                                    </p:set>
                                    <p:animEffect transition="in" filter="fade">
                                      <p:cBhvr>
                                        <p:cTn id="22" dur="500"/>
                                        <p:tgtEl>
                                          <p:spTgt spid="1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5"/>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IBU and ABV </a:t>
            </a:r>
            <a:endParaRPr/>
          </a:p>
        </p:txBody>
      </p:sp>
      <p:sp>
        <p:nvSpPr>
          <p:cNvPr id="180" name="Google Shape;180;p5"/>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rgbClr val="3B3D3B"/>
              </a:buClr>
              <a:buSzPts val="2000"/>
              <a:buChar char="•"/>
            </a:pPr>
            <a:r>
              <a:rPr lang="en-US" sz="2400" b="0" i="0" dirty="0">
                <a:solidFill>
                  <a:srgbClr val="3B3D3B"/>
                </a:solidFill>
                <a:latin typeface="Trebuchet MS" panose="020B0603020202020204" pitchFamily="34" charset="0"/>
                <a:ea typeface="Proxima Nova"/>
                <a:cs typeface="Proxima Nova"/>
                <a:sym typeface="Proxima Nova"/>
              </a:rPr>
              <a:t>Two characteristics used to describe styles : Alcohol by volume (ABV) and international bitterness unit (IBU)</a:t>
            </a:r>
          </a:p>
          <a:p>
            <a:pPr marL="228600" lvl="0" indent="-228600" algn="l" rtl="0">
              <a:lnSpc>
                <a:spcPct val="90000"/>
              </a:lnSpc>
              <a:spcBef>
                <a:spcPts val="0"/>
              </a:spcBef>
              <a:spcAft>
                <a:spcPts val="0"/>
              </a:spcAft>
              <a:buClr>
                <a:srgbClr val="3B3D3B"/>
              </a:buClr>
              <a:buSzPts val="2000"/>
              <a:buChar char="•"/>
            </a:pPr>
            <a:endParaRPr sz="3200" dirty="0">
              <a:latin typeface="Trebuchet MS" panose="020B0603020202020204" pitchFamily="34" charset="0"/>
            </a:endParaRPr>
          </a:p>
          <a:p>
            <a:pPr marL="228600" lvl="0" indent="-228600" algn="l" rtl="0">
              <a:lnSpc>
                <a:spcPct val="90000"/>
              </a:lnSpc>
              <a:spcBef>
                <a:spcPts val="1000"/>
              </a:spcBef>
              <a:spcAft>
                <a:spcPts val="0"/>
              </a:spcAft>
              <a:buClr>
                <a:srgbClr val="3B3D3B"/>
              </a:buClr>
              <a:buSzPts val="2000"/>
              <a:buChar char="•"/>
            </a:pPr>
            <a:r>
              <a:rPr lang="en-US" sz="2400" dirty="0">
                <a:solidFill>
                  <a:srgbClr val="3B3D3B"/>
                </a:solidFill>
                <a:latin typeface="Trebuchet MS" panose="020B0603020202020204" pitchFamily="34" charset="0"/>
                <a:ea typeface="Proxima Nova"/>
                <a:cs typeface="Proxima Nova"/>
                <a:sym typeface="Proxima Nova"/>
              </a:rPr>
              <a:t>ABV represents the percentage of alcohol in the beer</a:t>
            </a:r>
          </a:p>
          <a:p>
            <a:pPr marL="0" lvl="0" indent="0" algn="l" rtl="0">
              <a:lnSpc>
                <a:spcPct val="90000"/>
              </a:lnSpc>
              <a:spcBef>
                <a:spcPts val="1000"/>
              </a:spcBef>
              <a:spcAft>
                <a:spcPts val="0"/>
              </a:spcAft>
              <a:buClr>
                <a:srgbClr val="3B3D3B"/>
              </a:buClr>
              <a:buSzPts val="2000"/>
              <a:buNone/>
            </a:pPr>
            <a:endParaRPr lang="en-US" sz="2400" dirty="0">
              <a:solidFill>
                <a:srgbClr val="3B3D3B"/>
              </a:solidFill>
              <a:latin typeface="Trebuchet MS" panose="020B0603020202020204" pitchFamily="34" charset="0"/>
              <a:ea typeface="Proxima Nova"/>
              <a:cs typeface="Proxima Nova"/>
              <a:sym typeface="Proxima Nova"/>
            </a:endParaRPr>
          </a:p>
          <a:p>
            <a:pPr marL="228600" lvl="0" indent="-228600" algn="l" rtl="0">
              <a:lnSpc>
                <a:spcPct val="90000"/>
              </a:lnSpc>
              <a:spcBef>
                <a:spcPts val="1000"/>
              </a:spcBef>
              <a:spcAft>
                <a:spcPts val="0"/>
              </a:spcAft>
              <a:buClr>
                <a:srgbClr val="3B3D3B"/>
              </a:buClr>
              <a:buSzPts val="2000"/>
              <a:buChar char="•"/>
            </a:pPr>
            <a:r>
              <a:rPr lang="en-US" sz="2400" dirty="0">
                <a:solidFill>
                  <a:srgbClr val="3B3D3B"/>
                </a:solidFill>
                <a:latin typeface="Trebuchet MS" panose="020B0603020202020204" pitchFamily="34" charset="0"/>
                <a:ea typeface="Proxima Nova"/>
                <a:cs typeface="Proxima Nova"/>
                <a:sym typeface="Proxima Nova"/>
              </a:rPr>
              <a:t>Beers with a higher ABV have a more bitter flavor</a:t>
            </a:r>
          </a:p>
          <a:p>
            <a:pPr marL="0" lvl="0" indent="0" algn="l" rtl="0">
              <a:lnSpc>
                <a:spcPct val="90000"/>
              </a:lnSpc>
              <a:spcBef>
                <a:spcPts val="1000"/>
              </a:spcBef>
              <a:spcAft>
                <a:spcPts val="0"/>
              </a:spcAft>
              <a:buClr>
                <a:srgbClr val="3B3D3B"/>
              </a:buClr>
              <a:buSzPts val="2000"/>
              <a:buNone/>
            </a:pPr>
            <a:endParaRPr lang="en-US" sz="2400" dirty="0">
              <a:solidFill>
                <a:srgbClr val="3B3D3B"/>
              </a:solidFill>
              <a:latin typeface="Trebuchet MS" panose="020B0603020202020204" pitchFamily="34" charset="0"/>
              <a:ea typeface="Proxima Nova"/>
              <a:cs typeface="Proxima Nova"/>
              <a:sym typeface="Proxima Nova"/>
            </a:endParaRPr>
          </a:p>
          <a:p>
            <a:pPr marL="228600" lvl="0" indent="-228600" algn="l" rtl="0">
              <a:lnSpc>
                <a:spcPct val="90000"/>
              </a:lnSpc>
              <a:spcBef>
                <a:spcPts val="1000"/>
              </a:spcBef>
              <a:spcAft>
                <a:spcPts val="0"/>
              </a:spcAft>
              <a:buClr>
                <a:srgbClr val="3B3D3B"/>
              </a:buClr>
              <a:buSzPts val="2000"/>
              <a:buChar char="•"/>
            </a:pPr>
            <a:r>
              <a:rPr lang="en-US" sz="2400" dirty="0">
                <a:solidFill>
                  <a:srgbClr val="3B3D3B"/>
                </a:solidFill>
                <a:latin typeface="Trebuchet MS" panose="020B0603020202020204" pitchFamily="34" charset="0"/>
                <a:ea typeface="Proxima Nova"/>
                <a:cs typeface="Proxima Nova"/>
                <a:sym typeface="Proxima Nova"/>
              </a:rPr>
              <a:t>IBU is a measurement of the number of bitter flavor compounds in a beer. </a:t>
            </a:r>
          </a:p>
          <a:p>
            <a:pPr marL="0" lvl="0" indent="0" algn="l" rtl="0">
              <a:lnSpc>
                <a:spcPct val="90000"/>
              </a:lnSpc>
              <a:spcBef>
                <a:spcPts val="1000"/>
              </a:spcBef>
              <a:spcAft>
                <a:spcPts val="0"/>
              </a:spcAft>
              <a:buClr>
                <a:srgbClr val="3B3D3B"/>
              </a:buClr>
              <a:buSzPts val="2000"/>
              <a:buNone/>
            </a:pPr>
            <a:endParaRPr lang="en-US" sz="2400" dirty="0">
              <a:solidFill>
                <a:srgbClr val="3B3D3B"/>
              </a:solidFill>
              <a:latin typeface="Trebuchet MS" panose="020B0603020202020204" pitchFamily="34" charset="0"/>
              <a:ea typeface="Proxima Nova"/>
              <a:cs typeface="Proxima Nova"/>
              <a:sym typeface="Proxima Nova"/>
            </a:endParaRPr>
          </a:p>
          <a:p>
            <a:pPr marL="228600" lvl="0" indent="-228600" algn="l" rtl="0">
              <a:lnSpc>
                <a:spcPct val="90000"/>
              </a:lnSpc>
              <a:spcBef>
                <a:spcPts val="1000"/>
              </a:spcBef>
              <a:spcAft>
                <a:spcPts val="0"/>
              </a:spcAft>
              <a:buClr>
                <a:srgbClr val="3B3D3B"/>
              </a:buClr>
              <a:buSzPts val="2000"/>
              <a:buChar char="•"/>
            </a:pPr>
            <a:r>
              <a:rPr lang="en-US" sz="2400" dirty="0">
                <a:solidFill>
                  <a:srgbClr val="3B3D3B"/>
                </a:solidFill>
                <a:latin typeface="Trebuchet MS" panose="020B0603020202020204" pitchFamily="34" charset="0"/>
                <a:ea typeface="Proxima Nova"/>
                <a:cs typeface="Proxima Nova"/>
                <a:sym typeface="Proxima Nova"/>
              </a:rPr>
              <a:t>The IBU scale fall between 5 IBUs and 120 IBUs. Anything higher than 120 can't be detected by the average palate</a:t>
            </a:r>
            <a:endParaRPr sz="3200" dirty="0">
              <a:latin typeface="Trebuchet MS" panose="020B0603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6"/>
          <p:cNvSpPr txBox="1">
            <a:spLocks noGrp="1"/>
          </p:cNvSpPr>
          <p:nvPr>
            <p:ph type="title"/>
          </p:nvPr>
        </p:nvSpPr>
        <p:spPr>
          <a:xfrm>
            <a:off x="76200" y="365125"/>
            <a:ext cx="11277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IPA and PALE</a:t>
            </a:r>
            <a:endParaRPr/>
          </a:p>
        </p:txBody>
      </p:sp>
      <p:sp>
        <p:nvSpPr>
          <p:cNvPr id="186" name="Google Shape;186;p6"/>
          <p:cNvSpPr txBox="1"/>
          <p:nvPr/>
        </p:nvSpPr>
        <p:spPr>
          <a:xfrm>
            <a:off x="76200" y="1305017"/>
            <a:ext cx="6617563" cy="492419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333333"/>
              </a:buClr>
              <a:buSzPts val="2000"/>
              <a:buFont typeface="Arial"/>
              <a:buChar char="•"/>
            </a:pPr>
            <a:r>
              <a:rPr lang="en-US" sz="2400" dirty="0">
                <a:solidFill>
                  <a:srgbClr val="333333"/>
                </a:solidFill>
                <a:latin typeface="Trebuchet MS"/>
                <a:ea typeface="Trebuchet MS"/>
                <a:cs typeface="Trebuchet MS"/>
                <a:sym typeface="Trebuchet MS"/>
              </a:rPr>
              <a:t>Pale ale and IPA (historically called India Pale Ale) are two of the most well-known beer styles</a:t>
            </a:r>
          </a:p>
          <a:p>
            <a:pPr marR="0" lvl="0" algn="l" rtl="0">
              <a:lnSpc>
                <a:spcPct val="90000"/>
              </a:lnSpc>
              <a:spcBef>
                <a:spcPts val="0"/>
              </a:spcBef>
              <a:spcAft>
                <a:spcPts val="0"/>
              </a:spcAft>
              <a:buClr>
                <a:srgbClr val="333333"/>
              </a:buClr>
              <a:buSzPts val="2000"/>
            </a:pPr>
            <a:endParaRPr lang="en-US" sz="2400" dirty="0">
              <a:solidFill>
                <a:srgbClr val="333333"/>
              </a:solidFill>
              <a:latin typeface="Trebuchet MS"/>
              <a:ea typeface="Trebuchet MS"/>
              <a:cs typeface="Trebuchet MS"/>
              <a:sym typeface="Trebuchet MS"/>
            </a:endParaRPr>
          </a:p>
          <a:p>
            <a:pPr marL="228600" marR="0" lvl="0" indent="-228600" algn="l" rtl="0">
              <a:lnSpc>
                <a:spcPct val="90000"/>
              </a:lnSpc>
              <a:spcBef>
                <a:spcPts val="1000"/>
              </a:spcBef>
              <a:spcAft>
                <a:spcPts val="0"/>
              </a:spcAft>
              <a:buClr>
                <a:srgbClr val="333333"/>
              </a:buClr>
              <a:buSzPts val="2000"/>
              <a:buFont typeface="Arial"/>
              <a:buChar char="•"/>
            </a:pPr>
            <a:r>
              <a:rPr lang="en-US" sz="2400" dirty="0">
                <a:solidFill>
                  <a:srgbClr val="333333"/>
                </a:solidFill>
                <a:latin typeface="Trebuchet MS"/>
                <a:ea typeface="Trebuchet MS"/>
                <a:cs typeface="Trebuchet MS"/>
                <a:sym typeface="Trebuchet MS"/>
              </a:rPr>
              <a:t>IPAs will have bigger flavors and slightly higher ABV than Pales</a:t>
            </a:r>
          </a:p>
          <a:p>
            <a:pPr marR="0" lvl="0" algn="l" rtl="0">
              <a:lnSpc>
                <a:spcPct val="90000"/>
              </a:lnSpc>
              <a:spcBef>
                <a:spcPts val="1000"/>
              </a:spcBef>
              <a:spcAft>
                <a:spcPts val="0"/>
              </a:spcAft>
              <a:buClr>
                <a:srgbClr val="333333"/>
              </a:buClr>
              <a:buSzPts val="2000"/>
            </a:pPr>
            <a:endParaRPr lang="en-US" sz="2400" dirty="0">
              <a:solidFill>
                <a:srgbClr val="333333"/>
              </a:solidFill>
              <a:latin typeface="Trebuchet MS"/>
              <a:ea typeface="Trebuchet MS"/>
              <a:cs typeface="Trebuchet MS"/>
              <a:sym typeface="Trebuchet MS"/>
            </a:endParaRPr>
          </a:p>
          <a:p>
            <a:pPr marL="228600" marR="0" lvl="0" indent="-228600" algn="l" rtl="0">
              <a:lnSpc>
                <a:spcPct val="90000"/>
              </a:lnSpc>
              <a:spcBef>
                <a:spcPts val="1000"/>
              </a:spcBef>
              <a:spcAft>
                <a:spcPts val="0"/>
              </a:spcAft>
              <a:buClr>
                <a:srgbClr val="333333"/>
              </a:buClr>
              <a:buSzPts val="2000"/>
              <a:buFont typeface="Arial"/>
              <a:buChar char="•"/>
            </a:pPr>
            <a:r>
              <a:rPr lang="en-US" sz="2400" dirty="0">
                <a:solidFill>
                  <a:srgbClr val="333333"/>
                </a:solidFill>
                <a:latin typeface="Trebuchet MS"/>
                <a:ea typeface="Trebuchet MS"/>
                <a:cs typeface="Trebuchet MS"/>
                <a:sym typeface="Trebuchet MS"/>
              </a:rPr>
              <a:t>Pale ales will usually be between 4.5 – 6.2% ABV</a:t>
            </a:r>
          </a:p>
          <a:p>
            <a:pPr marR="0" lvl="0" algn="l" rtl="0">
              <a:lnSpc>
                <a:spcPct val="90000"/>
              </a:lnSpc>
              <a:spcBef>
                <a:spcPts val="1000"/>
              </a:spcBef>
              <a:spcAft>
                <a:spcPts val="0"/>
              </a:spcAft>
              <a:buClr>
                <a:srgbClr val="333333"/>
              </a:buClr>
              <a:buSzPts val="2000"/>
            </a:pPr>
            <a:endParaRPr lang="en-US" sz="2400" dirty="0">
              <a:solidFill>
                <a:srgbClr val="333333"/>
              </a:solidFill>
              <a:latin typeface="Trebuchet MS"/>
              <a:ea typeface="Trebuchet MS"/>
              <a:cs typeface="Trebuchet MS"/>
              <a:sym typeface="Trebuchet MS"/>
            </a:endParaRPr>
          </a:p>
          <a:p>
            <a:pPr marL="228600" marR="0" lvl="0" indent="-228600" algn="l" rtl="0">
              <a:lnSpc>
                <a:spcPct val="90000"/>
              </a:lnSpc>
              <a:spcBef>
                <a:spcPts val="1000"/>
              </a:spcBef>
              <a:spcAft>
                <a:spcPts val="0"/>
              </a:spcAft>
              <a:buClr>
                <a:srgbClr val="333333"/>
              </a:buClr>
              <a:buSzPts val="2000"/>
              <a:buFont typeface="Arial"/>
              <a:buChar char="•"/>
            </a:pPr>
            <a:r>
              <a:rPr lang="en-US" sz="2400" dirty="0">
                <a:solidFill>
                  <a:srgbClr val="333333"/>
                </a:solidFill>
                <a:latin typeface="Trebuchet MS"/>
                <a:ea typeface="Trebuchet MS"/>
                <a:cs typeface="Trebuchet MS"/>
                <a:sym typeface="Trebuchet MS"/>
              </a:rPr>
              <a:t>IPAs will usually sit between 5 – 7.5% ABV</a:t>
            </a:r>
          </a:p>
          <a:p>
            <a:pPr marR="0" lvl="0" algn="l" rtl="0">
              <a:lnSpc>
                <a:spcPct val="90000"/>
              </a:lnSpc>
              <a:spcBef>
                <a:spcPts val="1000"/>
              </a:spcBef>
              <a:spcAft>
                <a:spcPts val="0"/>
              </a:spcAft>
              <a:buClr>
                <a:srgbClr val="333333"/>
              </a:buClr>
              <a:buSzPts val="2000"/>
            </a:pPr>
            <a:endParaRPr sz="1600" dirty="0"/>
          </a:p>
          <a:p>
            <a:pPr marL="228600" marR="0" lvl="0" indent="-228600" algn="l" rtl="0">
              <a:lnSpc>
                <a:spcPct val="90000"/>
              </a:lnSpc>
              <a:spcBef>
                <a:spcPts val="1000"/>
              </a:spcBef>
              <a:spcAft>
                <a:spcPts val="0"/>
              </a:spcAft>
              <a:buClr>
                <a:srgbClr val="333333"/>
              </a:buClr>
              <a:buSzPts val="2000"/>
              <a:buFont typeface="Arial"/>
              <a:buChar char="•"/>
            </a:pPr>
            <a:r>
              <a:rPr lang="en-US" sz="2400" dirty="0">
                <a:solidFill>
                  <a:srgbClr val="333333"/>
                </a:solidFill>
                <a:latin typeface="Trebuchet MS"/>
                <a:ea typeface="Trebuchet MS"/>
                <a:cs typeface="Trebuchet MS"/>
                <a:sym typeface="Trebuchet MS"/>
              </a:rPr>
              <a:t>IPAs tend to have higher ABV and IBU</a:t>
            </a:r>
            <a:endParaRPr sz="1600" dirty="0"/>
          </a:p>
        </p:txBody>
      </p:sp>
      <p:sp>
        <p:nvSpPr>
          <p:cNvPr id="187" name="Google Shape;187;p6"/>
          <p:cNvSpPr txBox="1"/>
          <p:nvPr/>
        </p:nvSpPr>
        <p:spPr>
          <a:xfrm>
            <a:off x="7527380" y="6513315"/>
            <a:ext cx="27596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Image 1: Budweiser beer</a:t>
            </a:r>
            <a:endParaRPr/>
          </a:p>
        </p:txBody>
      </p:sp>
      <p:pic>
        <p:nvPicPr>
          <p:cNvPr id="188" name="Google Shape;188;p6"/>
          <p:cNvPicPr preferRelativeResize="0"/>
          <p:nvPr/>
        </p:nvPicPr>
        <p:blipFill rotWithShape="1">
          <a:blip r:embed="rId3">
            <a:alphaModFix/>
          </a:blip>
          <a:srcRect/>
          <a:stretch/>
        </p:blipFill>
        <p:spPr>
          <a:xfrm>
            <a:off x="7578198" y="1424033"/>
            <a:ext cx="4537602" cy="5177934"/>
          </a:xfrm>
          <a:prstGeom prst="rect">
            <a:avLst/>
          </a:prstGeom>
          <a:noFill/>
          <a:ln>
            <a:noFill/>
          </a:ln>
        </p:spPr>
      </p:pic>
      <p:cxnSp>
        <p:nvCxnSpPr>
          <p:cNvPr id="189" name="Google Shape;189;p6"/>
          <p:cNvCxnSpPr>
            <a:cxnSpLocks/>
          </p:cNvCxnSpPr>
          <p:nvPr/>
        </p:nvCxnSpPr>
        <p:spPr>
          <a:xfrm>
            <a:off x="7306322" y="1424033"/>
            <a:ext cx="0" cy="5433967"/>
          </a:xfrm>
          <a:prstGeom prst="straightConnector1">
            <a:avLst/>
          </a:prstGeom>
          <a:noFill/>
          <a:ln w="9525" cap="flat" cmpd="sng">
            <a:solidFill>
              <a:srgbClr val="C00000"/>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animEffect transition="in" filter="fade">
                                      <p:cBhvr>
                                        <p:cTn id="7" dur="500"/>
                                        <p:tgtEl>
                                          <p:spTgt spid="1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xEl>
                                              <p:pRg st="2" end="2"/>
                                            </p:txEl>
                                          </p:spTgt>
                                        </p:tgtEl>
                                        <p:attrNameLst>
                                          <p:attrName>style.visibility</p:attrName>
                                        </p:attrNameLst>
                                      </p:cBhvr>
                                      <p:to>
                                        <p:strVal val="visible"/>
                                      </p:to>
                                    </p:set>
                                    <p:animEffect transition="in" filter="fade">
                                      <p:cBhvr>
                                        <p:cTn id="12" dur="500"/>
                                        <p:tgtEl>
                                          <p:spTgt spid="18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6">
                                            <p:txEl>
                                              <p:pRg st="4" end="4"/>
                                            </p:txEl>
                                          </p:spTgt>
                                        </p:tgtEl>
                                        <p:attrNameLst>
                                          <p:attrName>style.visibility</p:attrName>
                                        </p:attrNameLst>
                                      </p:cBhvr>
                                      <p:to>
                                        <p:strVal val="visible"/>
                                      </p:to>
                                    </p:set>
                                    <p:animEffect transition="in" filter="fade">
                                      <p:cBhvr>
                                        <p:cTn id="17" dur="500"/>
                                        <p:tgtEl>
                                          <p:spTgt spid="18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6">
                                            <p:txEl>
                                              <p:pRg st="6" end="6"/>
                                            </p:txEl>
                                          </p:spTgt>
                                        </p:tgtEl>
                                        <p:attrNameLst>
                                          <p:attrName>style.visibility</p:attrName>
                                        </p:attrNameLst>
                                      </p:cBhvr>
                                      <p:to>
                                        <p:strVal val="visible"/>
                                      </p:to>
                                    </p:set>
                                    <p:animEffect transition="in" filter="fade">
                                      <p:cBhvr>
                                        <p:cTn id="22" dur="500"/>
                                        <p:tgtEl>
                                          <p:spTgt spid="18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6">
                                            <p:txEl>
                                              <p:pRg st="8" end="8"/>
                                            </p:txEl>
                                          </p:spTgt>
                                        </p:tgtEl>
                                        <p:attrNameLst>
                                          <p:attrName>style.visibility</p:attrName>
                                        </p:attrNameLst>
                                      </p:cBhvr>
                                      <p:to>
                                        <p:strVal val="visible"/>
                                      </p:to>
                                    </p:set>
                                    <p:animEffect transition="in" filter="fade">
                                      <p:cBhvr>
                                        <p:cTn id="27" dur="500"/>
                                        <p:tgtEl>
                                          <p:spTgt spid="18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20f729a012d_0_13"/>
          <p:cNvSpPr txBox="1">
            <a:spLocks noGrp="1"/>
          </p:cNvSpPr>
          <p:nvPr>
            <p:ph type="title"/>
          </p:nvPr>
        </p:nvSpPr>
        <p:spPr>
          <a:xfrm>
            <a:off x="307068" y="1"/>
            <a:ext cx="100473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Product Lineup</a:t>
            </a:r>
            <a:endParaRPr/>
          </a:p>
        </p:txBody>
      </p:sp>
      <p:pic>
        <p:nvPicPr>
          <p:cNvPr id="201" name="Google Shape;201;g20f729a012d_0_13"/>
          <p:cNvPicPr preferRelativeResize="0"/>
          <p:nvPr/>
        </p:nvPicPr>
        <p:blipFill>
          <a:blip r:embed="rId3">
            <a:alphaModFix/>
          </a:blip>
          <a:stretch>
            <a:fillRect/>
          </a:stretch>
        </p:blipFill>
        <p:spPr>
          <a:xfrm>
            <a:off x="3454588" y="1325709"/>
            <a:ext cx="1192125" cy="2332566"/>
          </a:xfrm>
          <a:prstGeom prst="rect">
            <a:avLst/>
          </a:prstGeom>
          <a:noFill/>
          <a:ln>
            <a:noFill/>
          </a:ln>
        </p:spPr>
      </p:pic>
      <p:pic>
        <p:nvPicPr>
          <p:cNvPr id="202" name="Google Shape;202;g20f729a012d_0_13"/>
          <p:cNvPicPr preferRelativeResize="0"/>
          <p:nvPr/>
        </p:nvPicPr>
        <p:blipFill>
          <a:blip r:embed="rId4">
            <a:alphaModFix/>
          </a:blip>
          <a:stretch>
            <a:fillRect/>
          </a:stretch>
        </p:blipFill>
        <p:spPr>
          <a:xfrm>
            <a:off x="1001622" y="1261972"/>
            <a:ext cx="1192131" cy="2339375"/>
          </a:xfrm>
          <a:prstGeom prst="rect">
            <a:avLst/>
          </a:prstGeom>
          <a:noFill/>
          <a:ln>
            <a:noFill/>
          </a:ln>
        </p:spPr>
      </p:pic>
      <p:pic>
        <p:nvPicPr>
          <p:cNvPr id="203" name="Google Shape;203;g20f729a012d_0_13"/>
          <p:cNvPicPr preferRelativeResize="0"/>
          <p:nvPr/>
        </p:nvPicPr>
        <p:blipFill>
          <a:blip r:embed="rId5">
            <a:alphaModFix/>
          </a:blip>
          <a:stretch>
            <a:fillRect/>
          </a:stretch>
        </p:blipFill>
        <p:spPr>
          <a:xfrm>
            <a:off x="5907562" y="1431074"/>
            <a:ext cx="1192125" cy="2337877"/>
          </a:xfrm>
          <a:prstGeom prst="rect">
            <a:avLst/>
          </a:prstGeom>
          <a:noFill/>
          <a:ln>
            <a:noFill/>
          </a:ln>
        </p:spPr>
      </p:pic>
      <p:pic>
        <p:nvPicPr>
          <p:cNvPr id="204" name="Google Shape;204;g20f729a012d_0_13"/>
          <p:cNvPicPr preferRelativeResize="0"/>
          <p:nvPr/>
        </p:nvPicPr>
        <p:blipFill>
          <a:blip r:embed="rId6">
            <a:alphaModFix/>
          </a:blip>
          <a:stretch>
            <a:fillRect/>
          </a:stretch>
        </p:blipFill>
        <p:spPr>
          <a:xfrm>
            <a:off x="8706674" y="1430358"/>
            <a:ext cx="1192125" cy="2339318"/>
          </a:xfrm>
          <a:prstGeom prst="rect">
            <a:avLst/>
          </a:prstGeom>
          <a:noFill/>
          <a:ln>
            <a:noFill/>
          </a:ln>
        </p:spPr>
      </p:pic>
      <p:sp>
        <p:nvSpPr>
          <p:cNvPr id="205" name="Google Shape;205;g20f729a012d_0_13"/>
          <p:cNvSpPr txBox="1"/>
          <p:nvPr/>
        </p:nvSpPr>
        <p:spPr>
          <a:xfrm>
            <a:off x="711425"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King of Beer</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 5.0%</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12</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145</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
        <p:nvSpPr>
          <p:cNvPr id="206" name="Google Shape;206;g20f729a012d_0_13"/>
          <p:cNvSpPr txBox="1"/>
          <p:nvPr/>
        </p:nvSpPr>
        <p:spPr>
          <a:xfrm>
            <a:off x="3070650"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Budweiser Supreme</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 4.6%</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10 ~ 12</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143</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
        <p:nvSpPr>
          <p:cNvPr id="207" name="Google Shape;207;g20f729a012d_0_13"/>
          <p:cNvSpPr txBox="1"/>
          <p:nvPr/>
        </p:nvSpPr>
        <p:spPr>
          <a:xfrm>
            <a:off x="5660850"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Budweiser Select</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  5.0%</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10 </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99</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
        <p:nvSpPr>
          <p:cNvPr id="208" name="Google Shape;208;g20f729a012d_0_13"/>
          <p:cNvSpPr txBox="1"/>
          <p:nvPr/>
        </p:nvSpPr>
        <p:spPr>
          <a:xfrm>
            <a:off x="8251075"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Select 55</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–2.4%</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12</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55</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9"/>
          <p:cNvSpPr txBox="1">
            <a:spLocks noGrp="1"/>
          </p:cNvSpPr>
          <p:nvPr>
            <p:ph type="title"/>
          </p:nvPr>
        </p:nvSpPr>
        <p:spPr>
          <a:xfrm>
            <a:off x="198120" y="314261"/>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Datasets </a:t>
            </a:r>
            <a:endParaRPr/>
          </a:p>
        </p:txBody>
      </p:sp>
      <p:sp>
        <p:nvSpPr>
          <p:cNvPr id="214" name="Google Shape;214;p9"/>
          <p:cNvSpPr txBox="1"/>
          <p:nvPr/>
        </p:nvSpPr>
        <p:spPr>
          <a:xfrm>
            <a:off x="76200" y="1305017"/>
            <a:ext cx="10759440" cy="492419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292929"/>
              </a:buClr>
              <a:buSzPts val="1600"/>
              <a:buFont typeface="Arial"/>
              <a:buChar char="•"/>
            </a:pPr>
            <a:r>
              <a:rPr lang="en-US" sz="1600" b="0" i="0">
                <a:solidFill>
                  <a:srgbClr val="292929"/>
                </a:solidFill>
                <a:latin typeface="Trebuchet MS"/>
                <a:ea typeface="Trebuchet MS"/>
                <a:cs typeface="Trebuchet MS"/>
                <a:sym typeface="Trebuchet MS"/>
              </a:rPr>
              <a:t>We have two datasets as a source of information</a:t>
            </a:r>
            <a:endParaRPr/>
          </a:p>
          <a:p>
            <a:pPr marL="685800" marR="0" lvl="1" indent="-228600" algn="l" rtl="0">
              <a:lnSpc>
                <a:spcPct val="90000"/>
              </a:lnSpc>
              <a:spcBef>
                <a:spcPts val="500"/>
              </a:spcBef>
              <a:spcAft>
                <a:spcPts val="0"/>
              </a:spcAft>
              <a:buClr>
                <a:srgbClr val="292929"/>
              </a:buClr>
              <a:buSzPts val="1600"/>
              <a:buFont typeface="Arial"/>
              <a:buChar char="•"/>
            </a:pPr>
            <a:r>
              <a:rPr lang="en-US" sz="1600" b="1" i="0" u="none" strike="noStrike" cap="none">
                <a:solidFill>
                  <a:srgbClr val="292929"/>
                </a:solidFill>
                <a:latin typeface="Trebuchet MS"/>
                <a:ea typeface="Trebuchet MS"/>
                <a:cs typeface="Trebuchet MS"/>
                <a:sym typeface="Trebuchet MS"/>
              </a:rPr>
              <a:t>Df_Beers: Beers.csv</a:t>
            </a:r>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457200" marR="0" lvl="1" indent="0" algn="l" rtl="0">
              <a:lnSpc>
                <a:spcPct val="90000"/>
              </a:lnSpc>
              <a:spcBef>
                <a:spcPts val="500"/>
              </a:spcBef>
              <a:spcAft>
                <a:spcPts val="0"/>
              </a:spcAft>
              <a:buClr>
                <a:schemeClr val="dk1"/>
              </a:buClr>
              <a:buSzPts val="1200"/>
              <a:buFont typeface="Arial"/>
              <a:buNone/>
            </a:pPr>
            <a:endParaRPr sz="1200" b="0" i="0" u="none" strike="noStrike" cap="none">
              <a:solidFill>
                <a:schemeClr val="dk1"/>
              </a:solidFill>
              <a:latin typeface="Trebuchet MS"/>
              <a:ea typeface="Trebuchet MS"/>
              <a:cs typeface="Trebuchet MS"/>
              <a:sym typeface="Trebuchet MS"/>
            </a:endParaRPr>
          </a:p>
          <a:p>
            <a:pPr marL="685800" marR="0" lvl="1" indent="-228600" algn="l" rtl="0">
              <a:lnSpc>
                <a:spcPct val="90000"/>
              </a:lnSpc>
              <a:spcBef>
                <a:spcPts val="500"/>
              </a:spcBef>
              <a:spcAft>
                <a:spcPts val="0"/>
              </a:spcAft>
              <a:buClr>
                <a:srgbClr val="292929"/>
              </a:buClr>
              <a:buSzPts val="1400"/>
              <a:buFont typeface="Arial"/>
              <a:buChar char="•"/>
            </a:pPr>
            <a:r>
              <a:rPr lang="en-US" sz="1400" b="1" i="0" u="none" strike="noStrike" cap="none">
                <a:solidFill>
                  <a:srgbClr val="292929"/>
                </a:solidFill>
                <a:latin typeface="Trebuchet MS"/>
                <a:ea typeface="Trebuchet MS"/>
                <a:cs typeface="Trebuchet MS"/>
                <a:sym typeface="Trebuchet MS"/>
              </a:rPr>
              <a:t>Df_Breweries: Breweries.csv</a:t>
            </a:r>
            <a:endParaRPr/>
          </a:p>
          <a:p>
            <a:pPr marL="457200" marR="0" lvl="1" indent="0" algn="l" rtl="0">
              <a:lnSpc>
                <a:spcPct val="90000"/>
              </a:lnSpc>
              <a:spcBef>
                <a:spcPts val="500"/>
              </a:spcBef>
              <a:spcAft>
                <a:spcPts val="0"/>
              </a:spcAft>
              <a:buClr>
                <a:schemeClr val="dk1"/>
              </a:buClr>
              <a:buSzPts val="2400"/>
              <a:buFont typeface="Arial"/>
              <a:buNone/>
            </a:pPr>
            <a:br>
              <a:rPr lang="en-US" sz="2400" b="0" i="0" u="none" strike="noStrike" cap="none">
                <a:solidFill>
                  <a:schemeClr val="dk1"/>
                </a:solidFill>
                <a:latin typeface="Trebuchet MS"/>
                <a:ea typeface="Trebuchet MS"/>
                <a:cs typeface="Trebuchet MS"/>
                <a:sym typeface="Trebuchet MS"/>
              </a:rPr>
            </a:br>
            <a:endParaRPr sz="2400" b="1" i="0" u="none" strike="noStrike" cap="none">
              <a:solidFill>
                <a:srgbClr val="333333"/>
              </a:solidFill>
              <a:latin typeface="Trebuchet MS"/>
              <a:ea typeface="Trebuchet MS"/>
              <a:cs typeface="Trebuchet MS"/>
              <a:sym typeface="Trebuchet MS"/>
            </a:endParaRPr>
          </a:p>
        </p:txBody>
      </p:sp>
      <p:pic>
        <p:nvPicPr>
          <p:cNvPr id="215" name="Google Shape;215;p9"/>
          <p:cNvPicPr preferRelativeResize="0"/>
          <p:nvPr/>
        </p:nvPicPr>
        <p:blipFill rotWithShape="1">
          <a:blip r:embed="rId3">
            <a:alphaModFix/>
          </a:blip>
          <a:srcRect/>
          <a:stretch/>
        </p:blipFill>
        <p:spPr>
          <a:xfrm>
            <a:off x="731520" y="4466600"/>
            <a:ext cx="9021890" cy="1735816"/>
          </a:xfrm>
          <a:prstGeom prst="rect">
            <a:avLst/>
          </a:prstGeom>
          <a:noFill/>
          <a:ln>
            <a:noFill/>
          </a:ln>
        </p:spPr>
      </p:pic>
      <p:pic>
        <p:nvPicPr>
          <p:cNvPr id="216" name="Google Shape;216;p9"/>
          <p:cNvPicPr preferRelativeResize="0"/>
          <p:nvPr/>
        </p:nvPicPr>
        <p:blipFill rotWithShape="1">
          <a:blip r:embed="rId4">
            <a:alphaModFix/>
          </a:blip>
          <a:srcRect/>
          <a:stretch/>
        </p:blipFill>
        <p:spPr>
          <a:xfrm>
            <a:off x="855536" y="1974631"/>
            <a:ext cx="8897874" cy="2085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dd3e48cce6_0_5"/>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1.How many breweries are in each state</a:t>
            </a:r>
            <a:endParaRPr b="1">
              <a:solidFill>
                <a:srgbClr val="DE1930"/>
              </a:solidFill>
              <a:latin typeface="Trebuchet MS"/>
              <a:ea typeface="Trebuchet MS"/>
              <a:cs typeface="Trebuchet MS"/>
              <a:sym typeface="Trebuchet MS"/>
            </a:endParaRPr>
          </a:p>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   </a:t>
            </a:r>
            <a:endParaRPr b="1">
              <a:solidFill>
                <a:srgbClr val="DE1930"/>
              </a:solidFill>
              <a:latin typeface="Trebuchet MS"/>
              <a:ea typeface="Trebuchet MS"/>
              <a:cs typeface="Trebuchet MS"/>
              <a:sym typeface="Trebuchet MS"/>
            </a:endParaRPr>
          </a:p>
        </p:txBody>
      </p:sp>
      <p:sp>
        <p:nvSpPr>
          <p:cNvPr id="222" name="Google Shape;222;g1dd3e48cce6_0_5"/>
          <p:cNvSpPr txBox="1"/>
          <p:nvPr/>
        </p:nvSpPr>
        <p:spPr>
          <a:xfrm>
            <a:off x="7385575" y="569075"/>
            <a:ext cx="6753000" cy="33081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1000"/>
              </a:spcBef>
              <a:spcAft>
                <a:spcPts val="0"/>
              </a:spcAft>
              <a:buNone/>
            </a:pPr>
            <a:endParaRPr sz="1800">
              <a:solidFill>
                <a:srgbClr val="292929"/>
              </a:solidFill>
              <a:latin typeface="Trebuchet MS"/>
              <a:ea typeface="Trebuchet MS"/>
              <a:cs typeface="Trebuchet MS"/>
              <a:sym typeface="Trebuchet MS"/>
            </a:endParaRPr>
          </a:p>
          <a:p>
            <a:pPr marL="457200" marR="0" lvl="0" indent="-368300" algn="l" rtl="0">
              <a:lnSpc>
                <a:spcPct val="200000"/>
              </a:lnSpc>
              <a:spcBef>
                <a:spcPts val="100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Colorado: 47</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California:39</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Michigan:32</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Oregon:29</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Texas:28</a:t>
            </a:r>
            <a:endParaRPr sz="2200">
              <a:solidFill>
                <a:srgbClr val="292929"/>
              </a:solidFill>
              <a:latin typeface="Trebuchet MS"/>
              <a:ea typeface="Trebuchet MS"/>
              <a:cs typeface="Trebuchet MS"/>
              <a:sym typeface="Trebuchet MS"/>
            </a:endParaRPr>
          </a:p>
        </p:txBody>
      </p:sp>
      <p:pic>
        <p:nvPicPr>
          <p:cNvPr id="223" name="Google Shape;223;g1dd3e48cce6_0_5"/>
          <p:cNvPicPr preferRelativeResize="0"/>
          <p:nvPr/>
        </p:nvPicPr>
        <p:blipFill>
          <a:blip r:embed="rId3">
            <a:alphaModFix/>
          </a:blip>
          <a:stretch>
            <a:fillRect/>
          </a:stretch>
        </p:blipFill>
        <p:spPr>
          <a:xfrm>
            <a:off x="378800" y="992900"/>
            <a:ext cx="6667500" cy="4114800"/>
          </a:xfrm>
          <a:prstGeom prst="rect">
            <a:avLst/>
          </a:prstGeom>
          <a:noFill/>
          <a:ln>
            <a:noFill/>
          </a:ln>
        </p:spPr>
      </p:pic>
      <p:sp>
        <p:nvSpPr>
          <p:cNvPr id="224" name="Google Shape;224;g1dd3e48cce6_0_5"/>
          <p:cNvSpPr txBox="1"/>
          <p:nvPr/>
        </p:nvSpPr>
        <p:spPr>
          <a:xfrm>
            <a:off x="3480875" y="4918500"/>
            <a:ext cx="78861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dirty="0">
                <a:latin typeface="Trebuchet MS"/>
                <a:ea typeface="Trebuchet MS"/>
                <a:cs typeface="Trebuchet MS"/>
                <a:sym typeface="Trebuchet MS"/>
              </a:rPr>
              <a:t>The Big 5:</a:t>
            </a:r>
            <a:endParaRPr sz="1900" b="1" dirty="0">
              <a:latin typeface="Trebuchet MS"/>
              <a:ea typeface="Trebuchet MS"/>
              <a:cs typeface="Trebuchet MS"/>
              <a:sym typeface="Trebuchet MS"/>
            </a:endParaRPr>
          </a:p>
          <a:p>
            <a:pPr marL="0" lvl="0" indent="0" algn="l" rtl="0">
              <a:spcBef>
                <a:spcPts val="0"/>
              </a:spcBef>
              <a:spcAft>
                <a:spcPts val="0"/>
              </a:spcAft>
              <a:buNone/>
            </a:pPr>
            <a:endParaRPr sz="1900" b="1" dirty="0">
              <a:latin typeface="Trebuchet MS"/>
              <a:ea typeface="Trebuchet MS"/>
              <a:cs typeface="Trebuchet MS"/>
              <a:sym typeface="Trebuchet MS"/>
            </a:endParaRPr>
          </a:p>
          <a:p>
            <a:pPr marL="0" lvl="0" indent="0" algn="l" rtl="0">
              <a:spcBef>
                <a:spcPts val="0"/>
              </a:spcBef>
              <a:spcAft>
                <a:spcPts val="0"/>
              </a:spcAft>
              <a:buNone/>
            </a:pPr>
            <a:r>
              <a:rPr lang="en-US" sz="1900" b="1" dirty="0">
                <a:latin typeface="Trebuchet MS"/>
                <a:ea typeface="Trebuchet MS"/>
                <a:cs typeface="Trebuchet MS"/>
                <a:sym typeface="Trebuchet MS"/>
              </a:rPr>
              <a:t>Accounts for 32% of craft breweries in the United States, producing </a:t>
            </a:r>
            <a:r>
              <a:rPr lang="en-US" sz="1900" b="1" dirty="0">
                <a:solidFill>
                  <a:srgbClr val="C00000"/>
                </a:solidFill>
                <a:latin typeface="Trebuchet MS"/>
                <a:ea typeface="Trebuchet MS"/>
                <a:cs typeface="Trebuchet MS"/>
                <a:sym typeface="Trebuchet MS"/>
              </a:rPr>
              <a:t>whopping close to 50% of all known craft beers in the country! </a:t>
            </a:r>
            <a:endParaRPr sz="1900" b="1" dirty="0">
              <a:solidFill>
                <a:srgbClr val="C00000"/>
              </a:solidFill>
              <a:latin typeface="Trebuchet MS"/>
              <a:ea typeface="Trebuchet MS"/>
              <a:cs typeface="Trebuchet MS"/>
              <a:sym typeface="Trebuchet MS"/>
            </a:endParaRPr>
          </a:p>
          <a:p>
            <a:pPr marL="0" lvl="0" indent="0" algn="l" rtl="0">
              <a:spcBef>
                <a:spcPts val="0"/>
              </a:spcBef>
              <a:spcAft>
                <a:spcPts val="0"/>
              </a:spcAft>
              <a:buNone/>
            </a:pPr>
            <a:endParaRPr sz="1900" b="1" dirty="0">
              <a:latin typeface="Trebuchet MS"/>
              <a:ea typeface="Trebuchet MS"/>
              <a:cs typeface="Trebuchet MS"/>
              <a:sym typeface="Trebuchet MS"/>
            </a:endParaRPr>
          </a:p>
          <a:p>
            <a:pPr marL="0" lvl="0" indent="0" algn="l" rtl="0">
              <a:spcBef>
                <a:spcPts val="0"/>
              </a:spcBef>
              <a:spcAft>
                <a:spcPts val="0"/>
              </a:spcAft>
              <a:buNone/>
            </a:pPr>
            <a:r>
              <a:rPr lang="en-US" sz="1900" b="1" dirty="0">
                <a:latin typeface="Trebuchet MS"/>
                <a:ea typeface="Trebuchet MS"/>
                <a:cs typeface="Trebuchet MS"/>
                <a:sym typeface="Trebuchet MS"/>
              </a:rPr>
              <a:t>These States are beer powerhouse!</a:t>
            </a:r>
            <a:endParaRPr sz="1900" b="1" dirty="0">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6964</TotalTime>
  <Words>2418</Words>
  <Application>Microsoft Office PowerPoint</Application>
  <PresentationFormat>Widescreen</PresentationFormat>
  <Paragraphs>289</Paragraphs>
  <Slides>27</Slides>
  <Notes>23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Trebuchet MS</vt:lpstr>
      <vt:lpstr>Faustina</vt:lpstr>
      <vt:lpstr>Courier New</vt:lpstr>
      <vt:lpstr>Roboto</vt:lpstr>
      <vt:lpstr>Calibri</vt:lpstr>
      <vt:lpstr>Office Theme</vt:lpstr>
      <vt:lpstr>1_Custom Design</vt:lpstr>
      <vt:lpstr>EDA Analysis Beer and Breweries Budweiser</vt:lpstr>
      <vt:lpstr>Objectives</vt:lpstr>
      <vt:lpstr>Introduction</vt:lpstr>
      <vt:lpstr>Important facts</vt:lpstr>
      <vt:lpstr>IBU and ABV </vt:lpstr>
      <vt:lpstr>IPA and PALE</vt:lpstr>
      <vt:lpstr>Product Lineup</vt:lpstr>
      <vt:lpstr>Datasets </vt:lpstr>
      <vt:lpstr>1.How many breweries are in each state    </vt:lpstr>
      <vt:lpstr>1.The Top Breweries The Big 5    </vt:lpstr>
      <vt:lpstr>3.Analysis of missing values</vt:lpstr>
      <vt:lpstr>3.Analysis of missing values</vt:lpstr>
      <vt:lpstr>3.Analysis of missing values</vt:lpstr>
      <vt:lpstr>4. Median ABV AND IBU by State</vt:lpstr>
      <vt:lpstr>5. Top 5 ABV Beer In Each State</vt:lpstr>
      <vt:lpstr>5. Top 5 IBU Beer In Each State</vt:lpstr>
      <vt:lpstr>5. Summary Statistics </vt:lpstr>
      <vt:lpstr>6.Summary statistics and distribution ABV </vt:lpstr>
      <vt:lpstr>7.Relationship between IBU and ABV</vt:lpstr>
      <vt:lpstr>8.Difference between IPA and PALE Beer types</vt:lpstr>
      <vt:lpstr>8.Difference between IPA and PALE Beer types</vt:lpstr>
      <vt:lpstr>9.Analysis of Beer Assortment by State</vt:lpstr>
      <vt:lpstr>9.Analysis of Beer Assortment by State</vt:lpstr>
      <vt:lpstr>9.Most popular beer styles</vt:lpstr>
      <vt:lpstr>9.Most popular beer styles</vt:lpstr>
      <vt:lpstr>Link to the videos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Analysis Beer and Breweries Budweiser</dc:title>
  <dc:creator>Carlos Estevez</dc:creator>
  <cp:lastModifiedBy>Carlos Estevez</cp:lastModifiedBy>
  <cp:revision>38</cp:revision>
  <dcterms:created xsi:type="dcterms:W3CDTF">2023-02-19T19:11:05Z</dcterms:created>
  <dcterms:modified xsi:type="dcterms:W3CDTF">2023-03-03T01:10:33Z</dcterms:modified>
</cp:coreProperties>
</file>